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150F58-E92A-4420-B711-2FF574F54ED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621B1F5-EFDC-4343-BDEA-E5AD1444368E}">
      <dgm:prSet custT="1"/>
      <dgm:spPr/>
      <dgm:t>
        <a:bodyPr/>
        <a:lstStyle/>
        <a:p>
          <a:pPr rtl="0"/>
          <a:r>
            <a:rPr lang="ru-RU" sz="1600" b="0" i="0" baseline="0" dirty="0" smtClean="0"/>
            <a:t>В соответствии с Федеральным законом «О противодействии коррупции»:</a:t>
          </a:r>
          <a:endParaRPr lang="ru-RU" sz="1600" dirty="0"/>
        </a:p>
      </dgm:t>
    </dgm:pt>
    <dgm:pt modelId="{0F238BA3-E1E0-45BF-BA79-DF0C0088547C}" type="parTrans" cxnId="{01B0AB2C-4DCF-4F97-9396-B45A99D56FCB}">
      <dgm:prSet/>
      <dgm:spPr/>
      <dgm:t>
        <a:bodyPr/>
        <a:lstStyle/>
        <a:p>
          <a:endParaRPr lang="ru-RU"/>
        </a:p>
      </dgm:t>
    </dgm:pt>
    <dgm:pt modelId="{C4FD77B0-6AFB-402B-9292-D02CF34D218E}" type="sibTrans" cxnId="{01B0AB2C-4DCF-4F97-9396-B45A99D56FCB}">
      <dgm:prSet/>
      <dgm:spPr/>
      <dgm:t>
        <a:bodyPr/>
        <a:lstStyle/>
        <a:p>
          <a:endParaRPr lang="ru-RU"/>
        </a:p>
      </dgm:t>
    </dgm:pt>
    <dgm:pt modelId="{DD45E31F-7306-4C21-B933-5657709FFDD8}">
      <dgm:prSet custT="1"/>
      <dgm:spPr/>
      <dgm:t>
        <a:bodyPr/>
        <a:lstStyle/>
        <a:p>
          <a:pPr rtl="0"/>
          <a:r>
            <a:rPr lang="ru-RU" sz="1400" b="1" i="0" baseline="0" dirty="0" smtClean="0"/>
            <a:t>Конфликт интересов </a:t>
          </a:r>
          <a:r>
            <a:rPr lang="ru-RU" sz="1400" b="0" i="0" baseline="0" dirty="0" smtClean="0"/>
            <a:t>– </a:t>
          </a:r>
          <a:r>
            <a:rPr lang="ru-RU" sz="1600" b="0" i="0" baseline="0" dirty="0" smtClean="0"/>
            <a:t>ситуация</a:t>
          </a:r>
          <a:r>
            <a:rPr lang="ru-RU" sz="1400" b="0" i="0" baseline="0" dirty="0" smtClean="0"/>
            <a:t>, при которой личная заинтересованность (прямая или косвенная) работника влияет или может повлиять на надлежащее, объективное и беспристрастное исполнение им должностных обязанностей (осуществление полномочий).</a:t>
          </a:r>
          <a:endParaRPr lang="ru-RU" sz="1400" dirty="0"/>
        </a:p>
      </dgm:t>
    </dgm:pt>
    <dgm:pt modelId="{FCBA2CAA-AC15-49E9-9D3C-8F4A8DBF2472}" type="parTrans" cxnId="{DC3F8595-0CCC-4D12-8943-C8904AF601A7}">
      <dgm:prSet/>
      <dgm:spPr/>
      <dgm:t>
        <a:bodyPr/>
        <a:lstStyle/>
        <a:p>
          <a:endParaRPr lang="ru-RU"/>
        </a:p>
      </dgm:t>
    </dgm:pt>
    <dgm:pt modelId="{F5F9A16A-A719-4907-B00A-3213C8515EA1}" type="sibTrans" cxnId="{DC3F8595-0CCC-4D12-8943-C8904AF601A7}">
      <dgm:prSet/>
      <dgm:spPr/>
      <dgm:t>
        <a:bodyPr/>
        <a:lstStyle/>
        <a:p>
          <a:endParaRPr lang="ru-RU"/>
        </a:p>
      </dgm:t>
    </dgm:pt>
    <dgm:pt modelId="{D8555C4B-0123-4575-A9FA-EE782F3D4355}">
      <dgm:prSet custT="1"/>
      <dgm:spPr/>
      <dgm:t>
        <a:bodyPr/>
        <a:lstStyle/>
        <a:p>
          <a:pPr rtl="0"/>
          <a:r>
            <a:rPr lang="ru-RU" sz="1200" b="1" i="0" baseline="0" dirty="0" smtClean="0"/>
            <a:t>Личная заинтересованность </a:t>
          </a:r>
          <a:r>
            <a:rPr lang="ru-RU" sz="1200" b="0" i="0" baseline="0" dirty="0" smtClean="0"/>
            <a:t>– возможность получения доходов в виде денег, иного имущества, в том числе имущественных прав, услуг имущественного характера, результатов выполненных работ или каких-либо выгод (преимуществ) работником и (или) состоящими с ним в близком родстве или свойстве лицами (родителями, супругами, детьми, братьями, сестрами, а также братьями, сестрами, родителями, детьми супругов и супругами детей), гражданами или организациями, с которыми работник и (или) лица, состоящие с ним в близком родстве или свойстве, связаны имущественными, корпоративными или иными близкими отношениями.</a:t>
          </a:r>
          <a:endParaRPr lang="ru-RU" sz="1200" dirty="0"/>
        </a:p>
      </dgm:t>
    </dgm:pt>
    <dgm:pt modelId="{42C79626-C4E6-45CA-8766-7B28DC7B5A62}" type="parTrans" cxnId="{CC262DF7-8D85-4676-8EE7-CC08FCC5ABFD}">
      <dgm:prSet/>
      <dgm:spPr/>
      <dgm:t>
        <a:bodyPr/>
        <a:lstStyle/>
        <a:p>
          <a:endParaRPr lang="ru-RU"/>
        </a:p>
      </dgm:t>
    </dgm:pt>
    <dgm:pt modelId="{55644EBE-B76E-4AB3-960B-ED37989AB102}" type="sibTrans" cxnId="{CC262DF7-8D85-4676-8EE7-CC08FCC5ABFD}">
      <dgm:prSet/>
      <dgm:spPr/>
      <dgm:t>
        <a:bodyPr/>
        <a:lstStyle/>
        <a:p>
          <a:endParaRPr lang="ru-RU"/>
        </a:p>
      </dgm:t>
    </dgm:pt>
    <dgm:pt modelId="{4D8B2B82-15A4-4271-9C1A-446DF2791370}" type="pres">
      <dgm:prSet presAssocID="{79150F58-E92A-4420-B711-2FF574F54ED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ABEB15A-AE9B-4474-B5C4-809FEC0D97C6}" type="pres">
      <dgm:prSet presAssocID="{1621B1F5-EFDC-4343-BDEA-E5AD1444368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B527A3-D1A8-431A-B808-E7D84D55BD67}" type="pres">
      <dgm:prSet presAssocID="{C4FD77B0-6AFB-402B-9292-D02CF34D218E}" presName="spacer" presStyleCnt="0"/>
      <dgm:spPr/>
    </dgm:pt>
    <dgm:pt modelId="{0039C9EA-EEDE-4F42-996F-B54B8C015CBC}" type="pres">
      <dgm:prSet presAssocID="{DD45E31F-7306-4C21-B933-5657709FFDD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D59AE5-473B-45B6-9C5F-CB2C49F0D964}" type="pres">
      <dgm:prSet presAssocID="{F5F9A16A-A719-4907-B00A-3213C8515EA1}" presName="spacer" presStyleCnt="0"/>
      <dgm:spPr/>
    </dgm:pt>
    <dgm:pt modelId="{E25756EB-B256-4CC2-BAEA-987E7364C772}" type="pres">
      <dgm:prSet presAssocID="{D8555C4B-0123-4575-A9FA-EE782F3D435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C262DF7-8D85-4676-8EE7-CC08FCC5ABFD}" srcId="{79150F58-E92A-4420-B711-2FF574F54EDF}" destId="{D8555C4B-0123-4575-A9FA-EE782F3D4355}" srcOrd="2" destOrd="0" parTransId="{42C79626-C4E6-45CA-8766-7B28DC7B5A62}" sibTransId="{55644EBE-B76E-4AB3-960B-ED37989AB102}"/>
    <dgm:cxn modelId="{DC3F8595-0CCC-4D12-8943-C8904AF601A7}" srcId="{79150F58-E92A-4420-B711-2FF574F54EDF}" destId="{DD45E31F-7306-4C21-B933-5657709FFDD8}" srcOrd="1" destOrd="0" parTransId="{FCBA2CAA-AC15-49E9-9D3C-8F4A8DBF2472}" sibTransId="{F5F9A16A-A719-4907-B00A-3213C8515EA1}"/>
    <dgm:cxn modelId="{ECF228E1-80AF-43E4-A2D9-304B5B38C6BC}" type="presOf" srcId="{D8555C4B-0123-4575-A9FA-EE782F3D4355}" destId="{E25756EB-B256-4CC2-BAEA-987E7364C772}" srcOrd="0" destOrd="0" presId="urn:microsoft.com/office/officeart/2005/8/layout/vList2"/>
    <dgm:cxn modelId="{C7BD2B66-5F00-48E3-B783-21D8CBC381EA}" type="presOf" srcId="{1621B1F5-EFDC-4343-BDEA-E5AD1444368E}" destId="{BABEB15A-AE9B-4474-B5C4-809FEC0D97C6}" srcOrd="0" destOrd="0" presId="urn:microsoft.com/office/officeart/2005/8/layout/vList2"/>
    <dgm:cxn modelId="{01B0AB2C-4DCF-4F97-9396-B45A99D56FCB}" srcId="{79150F58-E92A-4420-B711-2FF574F54EDF}" destId="{1621B1F5-EFDC-4343-BDEA-E5AD1444368E}" srcOrd="0" destOrd="0" parTransId="{0F238BA3-E1E0-45BF-BA79-DF0C0088547C}" sibTransId="{C4FD77B0-6AFB-402B-9292-D02CF34D218E}"/>
    <dgm:cxn modelId="{D78B9F36-BF09-4CEE-BA37-F378BCA1635F}" type="presOf" srcId="{79150F58-E92A-4420-B711-2FF574F54EDF}" destId="{4D8B2B82-15A4-4271-9C1A-446DF2791370}" srcOrd="0" destOrd="0" presId="urn:microsoft.com/office/officeart/2005/8/layout/vList2"/>
    <dgm:cxn modelId="{9F7E165A-FCF1-448A-A634-7F63905AB346}" type="presOf" srcId="{DD45E31F-7306-4C21-B933-5657709FFDD8}" destId="{0039C9EA-EEDE-4F42-996F-B54B8C015CBC}" srcOrd="0" destOrd="0" presId="urn:microsoft.com/office/officeart/2005/8/layout/vList2"/>
    <dgm:cxn modelId="{7FB2947E-CC5D-401A-829F-866A81E4AE97}" type="presParOf" srcId="{4D8B2B82-15A4-4271-9C1A-446DF2791370}" destId="{BABEB15A-AE9B-4474-B5C4-809FEC0D97C6}" srcOrd="0" destOrd="0" presId="urn:microsoft.com/office/officeart/2005/8/layout/vList2"/>
    <dgm:cxn modelId="{12ACDB1C-AA4B-4A46-9841-1C24D0D0F2B5}" type="presParOf" srcId="{4D8B2B82-15A4-4271-9C1A-446DF2791370}" destId="{29B527A3-D1A8-431A-B808-E7D84D55BD67}" srcOrd="1" destOrd="0" presId="urn:microsoft.com/office/officeart/2005/8/layout/vList2"/>
    <dgm:cxn modelId="{84E180D7-2E56-4621-9619-1C82A3127EAA}" type="presParOf" srcId="{4D8B2B82-15A4-4271-9C1A-446DF2791370}" destId="{0039C9EA-EEDE-4F42-996F-B54B8C015CBC}" srcOrd="2" destOrd="0" presId="urn:microsoft.com/office/officeart/2005/8/layout/vList2"/>
    <dgm:cxn modelId="{9DEF2878-0856-4153-AACA-F1D1EB389451}" type="presParOf" srcId="{4D8B2B82-15A4-4271-9C1A-446DF2791370}" destId="{89D59AE5-473B-45B6-9C5F-CB2C49F0D964}" srcOrd="3" destOrd="0" presId="urn:microsoft.com/office/officeart/2005/8/layout/vList2"/>
    <dgm:cxn modelId="{6E036124-44DF-4850-BB6B-7C3EB2DB9762}" type="presParOf" srcId="{4D8B2B82-15A4-4271-9C1A-446DF2791370}" destId="{E25756EB-B256-4CC2-BAEA-987E7364C77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9F13CC-469D-407B-B9E5-C62265A66B3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C5BC390-10EF-4590-9F1B-6E70A04CC3B8}">
      <dgm:prSet custT="1"/>
      <dgm:spPr/>
      <dgm:t>
        <a:bodyPr/>
        <a:lstStyle/>
        <a:p>
          <a:pPr rtl="0"/>
          <a:r>
            <a:rPr lang="ru-RU" sz="1400" dirty="0" smtClean="0"/>
            <a:t>Работник обладает полномочиями по выполнению действий (бездействия) в отношении себя или связанных с ним лиц (родственников, иных близких лиц).</a:t>
          </a:r>
          <a:endParaRPr lang="ru-RU" sz="1400" dirty="0"/>
        </a:p>
      </dgm:t>
    </dgm:pt>
    <dgm:pt modelId="{D083B9E4-EBD2-4B39-A748-43B7360C8C7F}" type="parTrans" cxnId="{900EA1F0-6C1B-4925-B634-2C91985DECA7}">
      <dgm:prSet/>
      <dgm:spPr/>
      <dgm:t>
        <a:bodyPr/>
        <a:lstStyle/>
        <a:p>
          <a:endParaRPr lang="ru-RU"/>
        </a:p>
      </dgm:t>
    </dgm:pt>
    <dgm:pt modelId="{57D09028-ED57-4105-AEA6-2EE072D7A297}" type="sibTrans" cxnId="{900EA1F0-6C1B-4925-B634-2C91985DECA7}">
      <dgm:prSet/>
      <dgm:spPr/>
      <dgm:t>
        <a:bodyPr/>
        <a:lstStyle/>
        <a:p>
          <a:endParaRPr lang="ru-RU"/>
        </a:p>
      </dgm:t>
    </dgm:pt>
    <dgm:pt modelId="{0EDB8249-64FF-4691-A92F-BB5597C78672}">
      <dgm:prSet custT="1"/>
      <dgm:spPr/>
      <dgm:t>
        <a:bodyPr/>
        <a:lstStyle/>
        <a:p>
          <a:pPr rtl="0"/>
          <a:r>
            <a:rPr lang="ru-RU" sz="1100" dirty="0" smtClean="0"/>
            <a:t>Например, работник участвует в принятии решений:</a:t>
          </a:r>
          <a:endParaRPr lang="ru-RU" sz="1100" dirty="0"/>
        </a:p>
      </dgm:t>
    </dgm:pt>
    <dgm:pt modelId="{D9710BC6-80D3-4C4E-81D0-214235040FEB}" type="parTrans" cxnId="{7C27AD6B-C269-48C7-9732-ABF1FC6A47F8}">
      <dgm:prSet/>
      <dgm:spPr/>
      <dgm:t>
        <a:bodyPr/>
        <a:lstStyle/>
        <a:p>
          <a:endParaRPr lang="ru-RU"/>
        </a:p>
      </dgm:t>
    </dgm:pt>
    <dgm:pt modelId="{E4FEC47E-2522-4CE7-9D3B-C1A157774F70}" type="sibTrans" cxnId="{7C27AD6B-C269-48C7-9732-ABF1FC6A47F8}">
      <dgm:prSet/>
      <dgm:spPr/>
      <dgm:t>
        <a:bodyPr/>
        <a:lstStyle/>
        <a:p>
          <a:endParaRPr lang="ru-RU"/>
        </a:p>
      </dgm:t>
    </dgm:pt>
    <dgm:pt modelId="{F33220EF-2650-4792-AD40-C166FDB0A872}">
      <dgm:prSet custT="1"/>
      <dgm:spPr/>
      <dgm:t>
        <a:bodyPr/>
        <a:lstStyle/>
        <a:p>
          <a:pPr rtl="0"/>
          <a:r>
            <a:rPr lang="ru-RU" sz="1100" dirty="0" smtClean="0"/>
            <a:t>О приеме на работу;</a:t>
          </a:r>
          <a:endParaRPr lang="ru-RU" sz="1100" dirty="0"/>
        </a:p>
      </dgm:t>
    </dgm:pt>
    <dgm:pt modelId="{BBE8FC8D-B248-46D7-B9AC-68849F999532}" type="parTrans" cxnId="{8B86B750-4FD8-4632-AE29-55C7CF28B68B}">
      <dgm:prSet/>
      <dgm:spPr/>
      <dgm:t>
        <a:bodyPr/>
        <a:lstStyle/>
        <a:p>
          <a:endParaRPr lang="ru-RU"/>
        </a:p>
      </dgm:t>
    </dgm:pt>
    <dgm:pt modelId="{4F4003AC-23AA-4C14-AD41-417DE3D7472E}" type="sibTrans" cxnId="{8B86B750-4FD8-4632-AE29-55C7CF28B68B}">
      <dgm:prSet/>
      <dgm:spPr/>
      <dgm:t>
        <a:bodyPr/>
        <a:lstStyle/>
        <a:p>
          <a:endParaRPr lang="ru-RU"/>
        </a:p>
      </dgm:t>
    </dgm:pt>
    <dgm:pt modelId="{48B8549C-2C00-47BB-B8A2-AD4C13B80BA5}">
      <dgm:prSet custT="1"/>
      <dgm:spPr/>
      <dgm:t>
        <a:bodyPr/>
        <a:lstStyle/>
        <a:p>
          <a:pPr rtl="0"/>
          <a:r>
            <a:rPr lang="ru-RU" sz="1100" dirty="0" smtClean="0"/>
            <a:t>О повышении заработной платы и выплаты премий</a:t>
          </a:r>
          <a:endParaRPr lang="ru-RU" sz="1100" dirty="0"/>
        </a:p>
      </dgm:t>
    </dgm:pt>
    <dgm:pt modelId="{B73F8AF2-3169-4653-8C4B-24ED980E1354}" type="parTrans" cxnId="{C27CE467-9819-4D97-AD44-D4B358F20B1A}">
      <dgm:prSet/>
      <dgm:spPr/>
      <dgm:t>
        <a:bodyPr/>
        <a:lstStyle/>
        <a:p>
          <a:endParaRPr lang="ru-RU"/>
        </a:p>
      </dgm:t>
    </dgm:pt>
    <dgm:pt modelId="{0F18136C-22F5-4D4C-BB37-463D14C285F1}" type="sibTrans" cxnId="{C27CE467-9819-4D97-AD44-D4B358F20B1A}">
      <dgm:prSet/>
      <dgm:spPr/>
      <dgm:t>
        <a:bodyPr/>
        <a:lstStyle/>
        <a:p>
          <a:endParaRPr lang="ru-RU"/>
        </a:p>
      </dgm:t>
    </dgm:pt>
    <dgm:pt modelId="{AE11089C-2135-479F-91BE-C8BFA1E1849A}">
      <dgm:prSet custT="1"/>
      <dgm:spPr/>
      <dgm:t>
        <a:bodyPr/>
        <a:lstStyle/>
        <a:p>
          <a:pPr rtl="0"/>
          <a:r>
            <a:rPr lang="ru-RU" sz="1100" dirty="0" smtClean="0"/>
            <a:t>О назначении на вышестоящую должность</a:t>
          </a:r>
          <a:endParaRPr lang="ru-RU" sz="1100" dirty="0"/>
        </a:p>
      </dgm:t>
    </dgm:pt>
    <dgm:pt modelId="{8FAC1BD9-6CA0-466F-87EF-2D074169C786}" type="parTrans" cxnId="{EA2A13C4-F2AD-440B-8317-A9D18B4B689F}">
      <dgm:prSet/>
      <dgm:spPr/>
      <dgm:t>
        <a:bodyPr/>
        <a:lstStyle/>
        <a:p>
          <a:endParaRPr lang="ru-RU"/>
        </a:p>
      </dgm:t>
    </dgm:pt>
    <dgm:pt modelId="{B388D25A-958F-4AA8-BBA0-43D341076B74}" type="sibTrans" cxnId="{EA2A13C4-F2AD-440B-8317-A9D18B4B689F}">
      <dgm:prSet/>
      <dgm:spPr/>
      <dgm:t>
        <a:bodyPr/>
        <a:lstStyle/>
        <a:p>
          <a:endParaRPr lang="ru-RU"/>
        </a:p>
      </dgm:t>
    </dgm:pt>
    <dgm:pt modelId="{7806C3C2-9806-4F1B-9539-E200D914EFB1}">
      <dgm:prSet custT="1"/>
      <dgm:spPr/>
      <dgm:t>
        <a:bodyPr/>
        <a:lstStyle/>
        <a:p>
          <a:pPr rtl="0"/>
          <a:r>
            <a:rPr lang="ru-RU" sz="1100" smtClean="0"/>
            <a:t>О заключении договора</a:t>
          </a:r>
          <a:endParaRPr lang="ru-RU" sz="1100"/>
        </a:p>
      </dgm:t>
    </dgm:pt>
    <dgm:pt modelId="{87D283CA-E3C4-4240-B12B-046B5D08EF94}" type="parTrans" cxnId="{B3A67AFA-10B4-4659-82D7-B1245C434CAA}">
      <dgm:prSet/>
      <dgm:spPr/>
      <dgm:t>
        <a:bodyPr/>
        <a:lstStyle/>
        <a:p>
          <a:endParaRPr lang="ru-RU"/>
        </a:p>
      </dgm:t>
    </dgm:pt>
    <dgm:pt modelId="{AC027F8B-9734-4066-9C43-5F4DEC16C422}" type="sibTrans" cxnId="{B3A67AFA-10B4-4659-82D7-B1245C434CAA}">
      <dgm:prSet/>
      <dgm:spPr/>
      <dgm:t>
        <a:bodyPr/>
        <a:lstStyle/>
        <a:p>
          <a:endParaRPr lang="ru-RU"/>
        </a:p>
      </dgm:t>
    </dgm:pt>
    <dgm:pt modelId="{E1E4F16F-1D01-47F5-B975-79B930D414F2}">
      <dgm:prSet custT="1"/>
      <dgm:spPr/>
      <dgm:t>
        <a:bodyPr/>
        <a:lstStyle/>
        <a:p>
          <a:pPr rtl="0"/>
          <a:r>
            <a:rPr lang="ru-RU" sz="1100" dirty="0" smtClean="0"/>
            <a:t>О проведении проверки</a:t>
          </a:r>
          <a:endParaRPr lang="ru-RU" sz="1100" dirty="0"/>
        </a:p>
      </dgm:t>
    </dgm:pt>
    <dgm:pt modelId="{476906B1-4C6D-4878-9971-D1E0C1731230}" type="parTrans" cxnId="{0298C747-FCF5-4BB6-887C-55E61CD8D666}">
      <dgm:prSet/>
      <dgm:spPr/>
      <dgm:t>
        <a:bodyPr/>
        <a:lstStyle/>
        <a:p>
          <a:endParaRPr lang="ru-RU"/>
        </a:p>
      </dgm:t>
    </dgm:pt>
    <dgm:pt modelId="{D04C5132-8123-4BB0-BFC5-8482F401732D}" type="sibTrans" cxnId="{0298C747-FCF5-4BB6-887C-55E61CD8D666}">
      <dgm:prSet/>
      <dgm:spPr/>
      <dgm:t>
        <a:bodyPr/>
        <a:lstStyle/>
        <a:p>
          <a:endParaRPr lang="ru-RU"/>
        </a:p>
      </dgm:t>
    </dgm:pt>
    <dgm:pt modelId="{0AB0EF90-0F1E-49D1-B139-3C6D1E7A5616}">
      <dgm:prSet custT="1"/>
      <dgm:spPr/>
      <dgm:t>
        <a:bodyPr/>
        <a:lstStyle/>
        <a:p>
          <a:pPr rtl="0"/>
          <a:r>
            <a:rPr lang="ru-RU" sz="1100" dirty="0" smtClean="0"/>
            <a:t>О применении взыскания</a:t>
          </a:r>
          <a:endParaRPr lang="ru-RU" sz="1100" dirty="0"/>
        </a:p>
      </dgm:t>
    </dgm:pt>
    <dgm:pt modelId="{02CDA18D-CDA9-44C4-90DB-86F7C9E4A119}" type="parTrans" cxnId="{9D503517-36A2-4519-B821-4269BD9C995A}">
      <dgm:prSet/>
      <dgm:spPr/>
      <dgm:t>
        <a:bodyPr/>
        <a:lstStyle/>
        <a:p>
          <a:endParaRPr lang="ru-RU"/>
        </a:p>
      </dgm:t>
    </dgm:pt>
    <dgm:pt modelId="{89035CDE-97BB-46E2-91D7-D82E5C6058D2}" type="sibTrans" cxnId="{9D503517-36A2-4519-B821-4269BD9C995A}">
      <dgm:prSet/>
      <dgm:spPr/>
      <dgm:t>
        <a:bodyPr/>
        <a:lstStyle/>
        <a:p>
          <a:endParaRPr lang="ru-RU"/>
        </a:p>
      </dgm:t>
    </dgm:pt>
    <dgm:pt modelId="{78A1DABE-7771-40FD-BEB4-96D25E4DB482}">
      <dgm:prSet/>
      <dgm:spPr/>
      <dgm:t>
        <a:bodyPr/>
        <a:lstStyle/>
        <a:p>
          <a:pPr rtl="0"/>
          <a:r>
            <a:rPr lang="ru-RU" dirty="0" smtClean="0"/>
            <a:t>В отношении себя, своих родственников или иных близких лиц</a:t>
          </a:r>
          <a:endParaRPr lang="ru-RU" dirty="0"/>
        </a:p>
      </dgm:t>
    </dgm:pt>
    <dgm:pt modelId="{A847945B-CE2D-4C14-B82B-818C33C56596}" type="parTrans" cxnId="{3DD40209-CD9E-4E32-B259-CAC6D6D85D8C}">
      <dgm:prSet/>
      <dgm:spPr/>
      <dgm:t>
        <a:bodyPr/>
        <a:lstStyle/>
        <a:p>
          <a:endParaRPr lang="ru-RU"/>
        </a:p>
      </dgm:t>
    </dgm:pt>
    <dgm:pt modelId="{ADD7602F-D228-4636-8108-604765FAA33F}" type="sibTrans" cxnId="{3DD40209-CD9E-4E32-B259-CAC6D6D85D8C}">
      <dgm:prSet/>
      <dgm:spPr/>
      <dgm:t>
        <a:bodyPr/>
        <a:lstStyle/>
        <a:p>
          <a:endParaRPr lang="ru-RU"/>
        </a:p>
      </dgm:t>
    </dgm:pt>
    <dgm:pt modelId="{0ADAB5BF-6451-4936-8765-C16982491028}" type="pres">
      <dgm:prSet presAssocID="{6E9F13CC-469D-407B-B9E5-C62265A66B3D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FBBD1F4-8080-4FFA-BB7F-123408CF05A0}" type="pres">
      <dgm:prSet presAssocID="{6E9F13CC-469D-407B-B9E5-C62265A66B3D}" presName="arrow" presStyleLbl="bgShp" presStyleIdx="0" presStyleCnt="1"/>
      <dgm:spPr/>
    </dgm:pt>
    <dgm:pt modelId="{55855E74-864D-44C3-9C45-C4DE63278132}" type="pres">
      <dgm:prSet presAssocID="{6E9F13CC-469D-407B-B9E5-C62265A66B3D}" presName="linearProcess" presStyleCnt="0"/>
      <dgm:spPr/>
    </dgm:pt>
    <dgm:pt modelId="{BA70A752-55BF-42BF-848A-57D136662FCC}" type="pres">
      <dgm:prSet presAssocID="{3C5BC390-10EF-4590-9F1B-6E70A04CC3B8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DE10E7-6C18-4E73-BB0C-BEB14DC302B1}" type="pres">
      <dgm:prSet presAssocID="{57D09028-ED57-4105-AEA6-2EE072D7A297}" presName="sibTrans" presStyleCnt="0"/>
      <dgm:spPr/>
    </dgm:pt>
    <dgm:pt modelId="{F2A39E59-B689-4F60-83F3-F3DBA1E40107}" type="pres">
      <dgm:prSet presAssocID="{0EDB8249-64FF-4691-A92F-BB5597C78672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412FC3-9431-4E7C-AFB5-93520180B68A}" type="pres">
      <dgm:prSet presAssocID="{E4FEC47E-2522-4CE7-9D3B-C1A157774F70}" presName="sibTrans" presStyleCnt="0"/>
      <dgm:spPr/>
    </dgm:pt>
    <dgm:pt modelId="{DF5914E2-4532-4F47-8233-A75054DF4D30}" type="pres">
      <dgm:prSet presAssocID="{78A1DABE-7771-40FD-BEB4-96D25E4DB482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C27AD6B-C269-48C7-9732-ABF1FC6A47F8}" srcId="{6E9F13CC-469D-407B-B9E5-C62265A66B3D}" destId="{0EDB8249-64FF-4691-A92F-BB5597C78672}" srcOrd="1" destOrd="0" parTransId="{D9710BC6-80D3-4C4E-81D0-214235040FEB}" sibTransId="{E4FEC47E-2522-4CE7-9D3B-C1A157774F70}"/>
    <dgm:cxn modelId="{43B2C7E0-BEDD-4959-BA04-C61152E94CFB}" type="presOf" srcId="{F33220EF-2650-4792-AD40-C166FDB0A872}" destId="{F2A39E59-B689-4F60-83F3-F3DBA1E40107}" srcOrd="0" destOrd="1" presId="urn:microsoft.com/office/officeart/2005/8/layout/hProcess9"/>
    <dgm:cxn modelId="{EA2A13C4-F2AD-440B-8317-A9D18B4B689F}" srcId="{0EDB8249-64FF-4691-A92F-BB5597C78672}" destId="{AE11089C-2135-479F-91BE-C8BFA1E1849A}" srcOrd="2" destOrd="0" parTransId="{8FAC1BD9-6CA0-466F-87EF-2D074169C786}" sibTransId="{B388D25A-958F-4AA8-BBA0-43D341076B74}"/>
    <dgm:cxn modelId="{71F9ED55-3426-45F7-A7CE-C1AD4858102E}" type="presOf" srcId="{3C5BC390-10EF-4590-9F1B-6E70A04CC3B8}" destId="{BA70A752-55BF-42BF-848A-57D136662FCC}" srcOrd="0" destOrd="0" presId="urn:microsoft.com/office/officeart/2005/8/layout/hProcess9"/>
    <dgm:cxn modelId="{0298C747-FCF5-4BB6-887C-55E61CD8D666}" srcId="{0EDB8249-64FF-4691-A92F-BB5597C78672}" destId="{E1E4F16F-1D01-47F5-B975-79B930D414F2}" srcOrd="4" destOrd="0" parTransId="{476906B1-4C6D-4878-9971-D1E0C1731230}" sibTransId="{D04C5132-8123-4BB0-BFC5-8482F401732D}"/>
    <dgm:cxn modelId="{22AD4CD4-1CC3-4A40-A000-04E2D8BF0473}" type="presOf" srcId="{0EDB8249-64FF-4691-A92F-BB5597C78672}" destId="{F2A39E59-B689-4F60-83F3-F3DBA1E40107}" srcOrd="0" destOrd="0" presId="urn:microsoft.com/office/officeart/2005/8/layout/hProcess9"/>
    <dgm:cxn modelId="{C27CE467-9819-4D97-AD44-D4B358F20B1A}" srcId="{0EDB8249-64FF-4691-A92F-BB5597C78672}" destId="{48B8549C-2C00-47BB-B8A2-AD4C13B80BA5}" srcOrd="1" destOrd="0" parTransId="{B73F8AF2-3169-4653-8C4B-24ED980E1354}" sibTransId="{0F18136C-22F5-4D4C-BB37-463D14C285F1}"/>
    <dgm:cxn modelId="{BECA88B2-A7A1-40AC-BECD-C7FD350CC03C}" type="presOf" srcId="{6E9F13CC-469D-407B-B9E5-C62265A66B3D}" destId="{0ADAB5BF-6451-4936-8765-C16982491028}" srcOrd="0" destOrd="0" presId="urn:microsoft.com/office/officeart/2005/8/layout/hProcess9"/>
    <dgm:cxn modelId="{D5408382-AADF-4153-806D-A8AD449E4DA6}" type="presOf" srcId="{7806C3C2-9806-4F1B-9539-E200D914EFB1}" destId="{F2A39E59-B689-4F60-83F3-F3DBA1E40107}" srcOrd="0" destOrd="4" presId="urn:microsoft.com/office/officeart/2005/8/layout/hProcess9"/>
    <dgm:cxn modelId="{B3A67AFA-10B4-4659-82D7-B1245C434CAA}" srcId="{0EDB8249-64FF-4691-A92F-BB5597C78672}" destId="{7806C3C2-9806-4F1B-9539-E200D914EFB1}" srcOrd="3" destOrd="0" parTransId="{87D283CA-E3C4-4240-B12B-046B5D08EF94}" sibTransId="{AC027F8B-9734-4066-9C43-5F4DEC16C422}"/>
    <dgm:cxn modelId="{9D503517-36A2-4519-B821-4269BD9C995A}" srcId="{0EDB8249-64FF-4691-A92F-BB5597C78672}" destId="{0AB0EF90-0F1E-49D1-B139-3C6D1E7A5616}" srcOrd="5" destOrd="0" parTransId="{02CDA18D-CDA9-44C4-90DB-86F7C9E4A119}" sibTransId="{89035CDE-97BB-46E2-91D7-D82E5C6058D2}"/>
    <dgm:cxn modelId="{3DD40209-CD9E-4E32-B259-CAC6D6D85D8C}" srcId="{6E9F13CC-469D-407B-B9E5-C62265A66B3D}" destId="{78A1DABE-7771-40FD-BEB4-96D25E4DB482}" srcOrd="2" destOrd="0" parTransId="{A847945B-CE2D-4C14-B82B-818C33C56596}" sibTransId="{ADD7602F-D228-4636-8108-604765FAA33F}"/>
    <dgm:cxn modelId="{55AAEC16-DE15-406E-A9B3-8ED21E05CAD5}" type="presOf" srcId="{AE11089C-2135-479F-91BE-C8BFA1E1849A}" destId="{F2A39E59-B689-4F60-83F3-F3DBA1E40107}" srcOrd="0" destOrd="3" presId="urn:microsoft.com/office/officeart/2005/8/layout/hProcess9"/>
    <dgm:cxn modelId="{6695EDF5-39A1-41F9-8226-CECD78F5E79D}" type="presOf" srcId="{0AB0EF90-0F1E-49D1-B139-3C6D1E7A5616}" destId="{F2A39E59-B689-4F60-83F3-F3DBA1E40107}" srcOrd="0" destOrd="6" presId="urn:microsoft.com/office/officeart/2005/8/layout/hProcess9"/>
    <dgm:cxn modelId="{900EA1F0-6C1B-4925-B634-2C91985DECA7}" srcId="{6E9F13CC-469D-407B-B9E5-C62265A66B3D}" destId="{3C5BC390-10EF-4590-9F1B-6E70A04CC3B8}" srcOrd="0" destOrd="0" parTransId="{D083B9E4-EBD2-4B39-A748-43B7360C8C7F}" sibTransId="{57D09028-ED57-4105-AEA6-2EE072D7A297}"/>
    <dgm:cxn modelId="{6650DC42-D13F-465F-B0C7-581C92A0A398}" type="presOf" srcId="{E1E4F16F-1D01-47F5-B975-79B930D414F2}" destId="{F2A39E59-B689-4F60-83F3-F3DBA1E40107}" srcOrd="0" destOrd="5" presId="urn:microsoft.com/office/officeart/2005/8/layout/hProcess9"/>
    <dgm:cxn modelId="{6F0CA602-C621-4C78-8FE2-7936A3C63607}" type="presOf" srcId="{48B8549C-2C00-47BB-B8A2-AD4C13B80BA5}" destId="{F2A39E59-B689-4F60-83F3-F3DBA1E40107}" srcOrd="0" destOrd="2" presId="urn:microsoft.com/office/officeart/2005/8/layout/hProcess9"/>
    <dgm:cxn modelId="{3013C2AE-5F8A-444E-B2A5-58E5AC213277}" type="presOf" srcId="{78A1DABE-7771-40FD-BEB4-96D25E4DB482}" destId="{DF5914E2-4532-4F47-8233-A75054DF4D30}" srcOrd="0" destOrd="0" presId="urn:microsoft.com/office/officeart/2005/8/layout/hProcess9"/>
    <dgm:cxn modelId="{8B86B750-4FD8-4632-AE29-55C7CF28B68B}" srcId="{0EDB8249-64FF-4691-A92F-BB5597C78672}" destId="{F33220EF-2650-4792-AD40-C166FDB0A872}" srcOrd="0" destOrd="0" parTransId="{BBE8FC8D-B248-46D7-B9AC-68849F999532}" sibTransId="{4F4003AC-23AA-4C14-AD41-417DE3D7472E}"/>
    <dgm:cxn modelId="{2BC2D40A-8E00-44DF-96E6-B74E7D2CEE34}" type="presParOf" srcId="{0ADAB5BF-6451-4936-8765-C16982491028}" destId="{CFBBD1F4-8080-4FFA-BB7F-123408CF05A0}" srcOrd="0" destOrd="0" presId="urn:microsoft.com/office/officeart/2005/8/layout/hProcess9"/>
    <dgm:cxn modelId="{495DA08B-01E0-4601-B266-3BE15C8B5863}" type="presParOf" srcId="{0ADAB5BF-6451-4936-8765-C16982491028}" destId="{55855E74-864D-44C3-9C45-C4DE63278132}" srcOrd="1" destOrd="0" presId="urn:microsoft.com/office/officeart/2005/8/layout/hProcess9"/>
    <dgm:cxn modelId="{C221ABFE-5D50-45A2-906C-70AE1795D171}" type="presParOf" srcId="{55855E74-864D-44C3-9C45-C4DE63278132}" destId="{BA70A752-55BF-42BF-848A-57D136662FCC}" srcOrd="0" destOrd="0" presId="urn:microsoft.com/office/officeart/2005/8/layout/hProcess9"/>
    <dgm:cxn modelId="{B251B1A2-1A52-4312-97A5-9548E92EC109}" type="presParOf" srcId="{55855E74-864D-44C3-9C45-C4DE63278132}" destId="{23DE10E7-6C18-4E73-BB0C-BEB14DC302B1}" srcOrd="1" destOrd="0" presId="urn:microsoft.com/office/officeart/2005/8/layout/hProcess9"/>
    <dgm:cxn modelId="{0E433EF3-6A36-4026-81A4-E53EE4D173E7}" type="presParOf" srcId="{55855E74-864D-44C3-9C45-C4DE63278132}" destId="{F2A39E59-B689-4F60-83F3-F3DBA1E40107}" srcOrd="2" destOrd="0" presId="urn:microsoft.com/office/officeart/2005/8/layout/hProcess9"/>
    <dgm:cxn modelId="{3A6CDEFF-66B8-4E34-9D3B-097F8ECB075C}" type="presParOf" srcId="{55855E74-864D-44C3-9C45-C4DE63278132}" destId="{77412FC3-9431-4E7C-AFB5-93520180B68A}" srcOrd="3" destOrd="0" presId="urn:microsoft.com/office/officeart/2005/8/layout/hProcess9"/>
    <dgm:cxn modelId="{E563A92B-AE50-42CD-91A6-59CB6B7C6834}" type="presParOf" srcId="{55855E74-864D-44C3-9C45-C4DE63278132}" destId="{DF5914E2-4532-4F47-8233-A75054DF4D3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D19252-208C-4B24-8CF3-D0C461E702A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C2F5758-CFED-4578-90EE-A365F67257C1}">
      <dgm:prSet/>
      <dgm:spPr/>
      <dgm:t>
        <a:bodyPr/>
        <a:lstStyle/>
        <a:p>
          <a:pPr rtl="0"/>
          <a:r>
            <a:rPr lang="ru-RU" smtClean="0"/>
            <a:t>Работник обладает полномочиями по совершений действий (бездействия) в отношении физического или юридического лица, которые рассматривают возможность предоставления, предоставляют или предоставляли работнику или связанных с ним лицам какую-либо выгоду.</a:t>
          </a:r>
          <a:endParaRPr lang="ru-RU"/>
        </a:p>
      </dgm:t>
    </dgm:pt>
    <dgm:pt modelId="{C2AFECDE-E0CD-4C4B-A33C-02E5678AE888}" type="parTrans" cxnId="{2F4AB6BB-7B57-4A3D-9B5E-30845AD0257B}">
      <dgm:prSet/>
      <dgm:spPr/>
      <dgm:t>
        <a:bodyPr/>
        <a:lstStyle/>
        <a:p>
          <a:endParaRPr lang="ru-RU"/>
        </a:p>
      </dgm:t>
    </dgm:pt>
    <dgm:pt modelId="{AC68ABBA-3136-4ABB-B3D5-CD4BC87C1E46}" type="sibTrans" cxnId="{2F4AB6BB-7B57-4A3D-9B5E-30845AD0257B}">
      <dgm:prSet/>
      <dgm:spPr/>
      <dgm:t>
        <a:bodyPr/>
        <a:lstStyle/>
        <a:p>
          <a:endParaRPr lang="ru-RU"/>
        </a:p>
      </dgm:t>
    </dgm:pt>
    <dgm:pt modelId="{54BA0EAB-D1D8-427D-AFFB-16D1266A47ED}">
      <dgm:prSet/>
      <dgm:spPr/>
      <dgm:t>
        <a:bodyPr/>
        <a:lstStyle/>
        <a:p>
          <a:pPr rtl="0"/>
          <a:r>
            <a:rPr lang="ru-RU" dirty="0" smtClean="0"/>
            <a:t>Например, работник участвует в принятии решения, влияющего на получение выгоды организацией, в которой он сам, его родственник, иное связанное с ним лицо, получал или получает вознаграждение, получал подарки, владеет приносящими доход ценными бумагами, является учредителем проходил или проходит обучение</a:t>
          </a:r>
          <a:endParaRPr lang="ru-RU" dirty="0"/>
        </a:p>
      </dgm:t>
    </dgm:pt>
    <dgm:pt modelId="{53B9F0BA-A80C-4D7D-867A-47EF721F2B7F}" type="parTrans" cxnId="{006E880E-3C75-43E5-9C01-712866C9C1E0}">
      <dgm:prSet/>
      <dgm:spPr/>
      <dgm:t>
        <a:bodyPr/>
        <a:lstStyle/>
        <a:p>
          <a:endParaRPr lang="ru-RU"/>
        </a:p>
      </dgm:t>
    </dgm:pt>
    <dgm:pt modelId="{AAB218C9-6696-4148-8359-1BF4E37D75E5}" type="sibTrans" cxnId="{006E880E-3C75-43E5-9C01-712866C9C1E0}">
      <dgm:prSet/>
      <dgm:spPr/>
      <dgm:t>
        <a:bodyPr/>
        <a:lstStyle/>
        <a:p>
          <a:endParaRPr lang="ru-RU"/>
        </a:p>
      </dgm:t>
    </dgm:pt>
    <dgm:pt modelId="{F526AF47-4620-48F1-8F90-09DE857543D5}" type="pres">
      <dgm:prSet presAssocID="{E3D19252-208C-4B24-8CF3-D0C461E702A1}" presName="CompostProcess" presStyleCnt="0">
        <dgm:presLayoutVars>
          <dgm:dir/>
          <dgm:resizeHandles val="exact"/>
        </dgm:presLayoutVars>
      </dgm:prSet>
      <dgm:spPr/>
    </dgm:pt>
    <dgm:pt modelId="{EE1F6616-872E-43B0-A514-B5603688AB9B}" type="pres">
      <dgm:prSet presAssocID="{E3D19252-208C-4B24-8CF3-D0C461E702A1}" presName="arrow" presStyleLbl="bgShp" presStyleIdx="0" presStyleCnt="1"/>
      <dgm:spPr/>
    </dgm:pt>
    <dgm:pt modelId="{F52D106C-C31A-446C-AB67-46ABF0337A6B}" type="pres">
      <dgm:prSet presAssocID="{E3D19252-208C-4B24-8CF3-D0C461E702A1}" presName="linearProcess" presStyleCnt="0"/>
      <dgm:spPr/>
    </dgm:pt>
    <dgm:pt modelId="{DC6A47EE-62BC-4EB9-815A-7C8EF3CD0C8B}" type="pres">
      <dgm:prSet presAssocID="{CC2F5758-CFED-4578-90EE-A365F67257C1}" presName="textNode" presStyleLbl="node1" presStyleIdx="0" presStyleCnt="2">
        <dgm:presLayoutVars>
          <dgm:bulletEnabled val="1"/>
        </dgm:presLayoutVars>
      </dgm:prSet>
      <dgm:spPr/>
    </dgm:pt>
    <dgm:pt modelId="{2167EB4D-E357-45EE-912A-43DD3F4EC0A9}" type="pres">
      <dgm:prSet presAssocID="{AC68ABBA-3136-4ABB-B3D5-CD4BC87C1E46}" presName="sibTrans" presStyleCnt="0"/>
      <dgm:spPr/>
    </dgm:pt>
    <dgm:pt modelId="{E2D9EBE0-77FD-478B-BEDB-D23DD07ED0F9}" type="pres">
      <dgm:prSet presAssocID="{54BA0EAB-D1D8-427D-AFFB-16D1266A47ED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06E880E-3C75-43E5-9C01-712866C9C1E0}" srcId="{E3D19252-208C-4B24-8CF3-D0C461E702A1}" destId="{54BA0EAB-D1D8-427D-AFFB-16D1266A47ED}" srcOrd="1" destOrd="0" parTransId="{53B9F0BA-A80C-4D7D-867A-47EF721F2B7F}" sibTransId="{AAB218C9-6696-4148-8359-1BF4E37D75E5}"/>
    <dgm:cxn modelId="{2F4AB6BB-7B57-4A3D-9B5E-30845AD0257B}" srcId="{E3D19252-208C-4B24-8CF3-D0C461E702A1}" destId="{CC2F5758-CFED-4578-90EE-A365F67257C1}" srcOrd="0" destOrd="0" parTransId="{C2AFECDE-E0CD-4C4B-A33C-02E5678AE888}" sibTransId="{AC68ABBA-3136-4ABB-B3D5-CD4BC87C1E46}"/>
    <dgm:cxn modelId="{D8C8BFEA-4D6F-46EF-BE52-91563049E6DA}" type="presOf" srcId="{54BA0EAB-D1D8-427D-AFFB-16D1266A47ED}" destId="{E2D9EBE0-77FD-478B-BEDB-D23DD07ED0F9}" srcOrd="0" destOrd="0" presId="urn:microsoft.com/office/officeart/2005/8/layout/hProcess9"/>
    <dgm:cxn modelId="{11B8F845-1B3F-4255-AB47-484B6D857BFF}" type="presOf" srcId="{CC2F5758-CFED-4578-90EE-A365F67257C1}" destId="{DC6A47EE-62BC-4EB9-815A-7C8EF3CD0C8B}" srcOrd="0" destOrd="0" presId="urn:microsoft.com/office/officeart/2005/8/layout/hProcess9"/>
    <dgm:cxn modelId="{DDB4F051-4FA7-4284-86D9-029AEAC916A3}" type="presOf" srcId="{E3D19252-208C-4B24-8CF3-D0C461E702A1}" destId="{F526AF47-4620-48F1-8F90-09DE857543D5}" srcOrd="0" destOrd="0" presId="urn:microsoft.com/office/officeart/2005/8/layout/hProcess9"/>
    <dgm:cxn modelId="{F63F9A79-CC03-40F2-AFC1-694FF5A61D01}" type="presParOf" srcId="{F526AF47-4620-48F1-8F90-09DE857543D5}" destId="{EE1F6616-872E-43B0-A514-B5603688AB9B}" srcOrd="0" destOrd="0" presId="urn:microsoft.com/office/officeart/2005/8/layout/hProcess9"/>
    <dgm:cxn modelId="{FBCA24A5-2DE0-4084-B940-844EB32C9538}" type="presParOf" srcId="{F526AF47-4620-48F1-8F90-09DE857543D5}" destId="{F52D106C-C31A-446C-AB67-46ABF0337A6B}" srcOrd="1" destOrd="0" presId="urn:microsoft.com/office/officeart/2005/8/layout/hProcess9"/>
    <dgm:cxn modelId="{88CAD1C3-9433-40F5-A1C1-AF4F3B58D0A3}" type="presParOf" srcId="{F52D106C-C31A-446C-AB67-46ABF0337A6B}" destId="{DC6A47EE-62BC-4EB9-815A-7C8EF3CD0C8B}" srcOrd="0" destOrd="0" presId="urn:microsoft.com/office/officeart/2005/8/layout/hProcess9"/>
    <dgm:cxn modelId="{8D608750-02B5-4490-A0AB-C8B6CF03DBEB}" type="presParOf" srcId="{F52D106C-C31A-446C-AB67-46ABF0337A6B}" destId="{2167EB4D-E357-45EE-912A-43DD3F4EC0A9}" srcOrd="1" destOrd="0" presId="urn:microsoft.com/office/officeart/2005/8/layout/hProcess9"/>
    <dgm:cxn modelId="{59315273-CBF8-45FD-9A8D-A6649CFBA397}" type="presParOf" srcId="{F52D106C-C31A-446C-AB67-46ABF0337A6B}" destId="{E2D9EBE0-77FD-478B-BEDB-D23DD07ED0F9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3FFECB7-D603-41C3-B6F3-489FFE07AB70}" type="doc">
      <dgm:prSet loTypeId="urn:microsoft.com/office/officeart/2005/8/layout/vList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BE99615-A69F-43B5-92CF-1FCC349DB51F}">
      <dgm:prSet/>
      <dgm:spPr/>
      <dgm:t>
        <a:bodyPr/>
        <a:lstStyle/>
        <a:p>
          <a:pPr rtl="0"/>
          <a:r>
            <a:rPr lang="ru-RU" b="1" dirty="0" smtClean="0"/>
            <a:t>1. Предотвращение</a:t>
          </a:r>
          <a:r>
            <a:rPr lang="ru-RU" dirty="0" smtClean="0"/>
            <a:t>. </a:t>
          </a:r>
        </a:p>
        <a:p>
          <a:pPr rtl="0"/>
          <a:r>
            <a:rPr lang="ru-RU" b="1" dirty="0" smtClean="0"/>
            <a:t>Система ограничений, запретов и иных мер, не</a:t>
          </a:r>
          <a:r>
            <a:rPr lang="ru-RU" dirty="0" smtClean="0"/>
            <a:t> </a:t>
          </a:r>
          <a:r>
            <a:rPr lang="ru-RU" b="1" dirty="0" smtClean="0"/>
            <a:t>позволяющих оказаться в ситуации конфликта интересов.</a:t>
          </a:r>
          <a:endParaRPr lang="ru-RU" dirty="0"/>
        </a:p>
      </dgm:t>
    </dgm:pt>
    <dgm:pt modelId="{190D347F-31A4-4690-A02C-F4CB5B950EA7}" type="parTrans" cxnId="{FEC0E4F7-9CB9-464E-98B9-A146881B5051}">
      <dgm:prSet/>
      <dgm:spPr/>
      <dgm:t>
        <a:bodyPr/>
        <a:lstStyle/>
        <a:p>
          <a:endParaRPr lang="ru-RU"/>
        </a:p>
      </dgm:t>
    </dgm:pt>
    <dgm:pt modelId="{8F5B1693-F8BB-4C5C-9F20-C51528A94CB7}" type="sibTrans" cxnId="{FEC0E4F7-9CB9-464E-98B9-A146881B5051}">
      <dgm:prSet/>
      <dgm:spPr/>
      <dgm:t>
        <a:bodyPr/>
        <a:lstStyle/>
        <a:p>
          <a:endParaRPr lang="ru-RU"/>
        </a:p>
      </dgm:t>
    </dgm:pt>
    <dgm:pt modelId="{D4E5B189-E66F-4D47-9EFE-7F8C9ADF3039}">
      <dgm:prSet/>
      <dgm:spPr/>
      <dgm:t>
        <a:bodyPr/>
        <a:lstStyle/>
        <a:p>
          <a:pPr rtl="0"/>
          <a:r>
            <a:rPr lang="ru-RU" b="1" dirty="0" smtClean="0"/>
            <a:t>2. Выявление</a:t>
          </a:r>
          <a:r>
            <a:rPr lang="ru-RU" dirty="0" smtClean="0"/>
            <a:t>. </a:t>
          </a:r>
        </a:p>
        <a:p>
          <a:pPr rtl="0"/>
          <a:r>
            <a:rPr lang="ru-RU" b="1" dirty="0" smtClean="0"/>
            <a:t>Система мер, позволяющих своевременно получать и анализировать информацию о личных интересах.</a:t>
          </a:r>
          <a:endParaRPr lang="ru-RU" dirty="0"/>
        </a:p>
      </dgm:t>
    </dgm:pt>
    <dgm:pt modelId="{271F4726-B070-47F6-89B3-DD52B2764961}" type="parTrans" cxnId="{F68E235C-0EA9-4266-B100-7E3321039946}">
      <dgm:prSet/>
      <dgm:spPr/>
      <dgm:t>
        <a:bodyPr/>
        <a:lstStyle/>
        <a:p>
          <a:endParaRPr lang="ru-RU"/>
        </a:p>
      </dgm:t>
    </dgm:pt>
    <dgm:pt modelId="{3F2EBF2E-016F-47F6-B383-E5C24FF7EB24}" type="sibTrans" cxnId="{F68E235C-0EA9-4266-B100-7E3321039946}">
      <dgm:prSet/>
      <dgm:spPr/>
      <dgm:t>
        <a:bodyPr/>
        <a:lstStyle/>
        <a:p>
          <a:endParaRPr lang="ru-RU"/>
        </a:p>
      </dgm:t>
    </dgm:pt>
    <dgm:pt modelId="{41FE7B56-3D2F-400D-8823-D780280585DA}">
      <dgm:prSet/>
      <dgm:spPr/>
      <dgm:t>
        <a:bodyPr/>
        <a:lstStyle/>
        <a:p>
          <a:pPr rtl="0"/>
          <a:r>
            <a:rPr lang="ru-RU" b="1" dirty="0" smtClean="0"/>
            <a:t>3. Урегулирование</a:t>
          </a:r>
          <a:r>
            <a:rPr lang="ru-RU" dirty="0" smtClean="0"/>
            <a:t>. </a:t>
          </a:r>
        </a:p>
        <a:p>
          <a:pPr rtl="0"/>
          <a:r>
            <a:rPr lang="ru-RU" b="1" dirty="0" smtClean="0"/>
            <a:t>Ограничение участия в принятии решений</a:t>
          </a:r>
          <a:r>
            <a:rPr lang="ru-RU" dirty="0" smtClean="0"/>
            <a:t> </a:t>
          </a:r>
          <a:r>
            <a:rPr lang="ru-RU" b="1" dirty="0" smtClean="0"/>
            <a:t>(совершении действий), затрагивающих личные интересы</a:t>
          </a:r>
          <a:endParaRPr lang="ru-RU" dirty="0"/>
        </a:p>
      </dgm:t>
    </dgm:pt>
    <dgm:pt modelId="{DD84C30E-C2E8-45A5-9D07-7B6D6F97F0F3}" type="parTrans" cxnId="{0E752E0A-7DE4-4834-B239-7365CE567F32}">
      <dgm:prSet/>
      <dgm:spPr/>
      <dgm:t>
        <a:bodyPr/>
        <a:lstStyle/>
        <a:p>
          <a:endParaRPr lang="ru-RU"/>
        </a:p>
      </dgm:t>
    </dgm:pt>
    <dgm:pt modelId="{E818B9AA-68A0-43EE-AFB1-01AC18D1387A}" type="sibTrans" cxnId="{0E752E0A-7DE4-4834-B239-7365CE567F32}">
      <dgm:prSet/>
      <dgm:spPr/>
      <dgm:t>
        <a:bodyPr/>
        <a:lstStyle/>
        <a:p>
          <a:endParaRPr lang="ru-RU"/>
        </a:p>
      </dgm:t>
    </dgm:pt>
    <dgm:pt modelId="{342F6BDB-4E9A-4A1C-92E1-01DBEFA184E5}" type="pres">
      <dgm:prSet presAssocID="{23FFECB7-D603-41C3-B6F3-489FFE07AB70}" presName="linearFlow" presStyleCnt="0">
        <dgm:presLayoutVars>
          <dgm:dir/>
          <dgm:resizeHandles val="exact"/>
        </dgm:presLayoutVars>
      </dgm:prSet>
      <dgm:spPr/>
    </dgm:pt>
    <dgm:pt modelId="{C46F4890-7BFD-444B-824A-692747AF9F3E}" type="pres">
      <dgm:prSet presAssocID="{4BE99615-A69F-43B5-92CF-1FCC349DB51F}" presName="composite" presStyleCnt="0"/>
      <dgm:spPr/>
    </dgm:pt>
    <dgm:pt modelId="{A9486381-A6CE-41F7-84B1-D616DF852E90}" type="pres">
      <dgm:prSet presAssocID="{4BE99615-A69F-43B5-92CF-1FCC349DB51F}" presName="imgShp" presStyleLbl="fgImgPlace1" presStyleIdx="0" presStyleCnt="3"/>
      <dgm:spPr>
        <a:solidFill>
          <a:schemeClr val="accent2">
            <a:lumMod val="75000"/>
          </a:schemeClr>
        </a:solidFill>
      </dgm:spPr>
    </dgm:pt>
    <dgm:pt modelId="{E2BFE43A-752C-4E78-A1F6-00411C98A353}" type="pres">
      <dgm:prSet presAssocID="{4BE99615-A69F-43B5-92CF-1FCC349DB51F}" presName="txShp" presStyleLbl="node1" presStyleIdx="0" presStyleCnt="3">
        <dgm:presLayoutVars>
          <dgm:bulletEnabled val="1"/>
        </dgm:presLayoutVars>
      </dgm:prSet>
      <dgm:spPr/>
    </dgm:pt>
    <dgm:pt modelId="{9F835C6A-6596-40FC-A73D-21F43D43324C}" type="pres">
      <dgm:prSet presAssocID="{8F5B1693-F8BB-4C5C-9F20-C51528A94CB7}" presName="spacing" presStyleCnt="0"/>
      <dgm:spPr/>
    </dgm:pt>
    <dgm:pt modelId="{F2CE4981-B424-44B1-9533-47036DD24BA5}" type="pres">
      <dgm:prSet presAssocID="{D4E5B189-E66F-4D47-9EFE-7F8C9ADF3039}" presName="composite" presStyleCnt="0"/>
      <dgm:spPr/>
    </dgm:pt>
    <dgm:pt modelId="{55E8B169-E003-48D2-8006-9DA5605E3C43}" type="pres">
      <dgm:prSet presAssocID="{D4E5B189-E66F-4D47-9EFE-7F8C9ADF3039}" presName="imgShp" presStyleLbl="fgImgPlace1" presStyleIdx="1" presStyleCnt="3"/>
      <dgm:spPr>
        <a:solidFill>
          <a:schemeClr val="accent2">
            <a:lumMod val="60000"/>
            <a:lumOff val="40000"/>
          </a:schemeClr>
        </a:solidFill>
      </dgm:spPr>
    </dgm:pt>
    <dgm:pt modelId="{0D73AC8D-6CF5-4722-B953-F825FD68D7D4}" type="pres">
      <dgm:prSet presAssocID="{D4E5B189-E66F-4D47-9EFE-7F8C9ADF3039}" presName="txShp" presStyleLbl="node1" presStyleIdx="1" presStyleCnt="3">
        <dgm:presLayoutVars>
          <dgm:bulletEnabled val="1"/>
        </dgm:presLayoutVars>
      </dgm:prSet>
      <dgm:spPr/>
    </dgm:pt>
    <dgm:pt modelId="{88747E0D-FAEA-467B-B097-8F7313100D0D}" type="pres">
      <dgm:prSet presAssocID="{3F2EBF2E-016F-47F6-B383-E5C24FF7EB24}" presName="spacing" presStyleCnt="0"/>
      <dgm:spPr/>
    </dgm:pt>
    <dgm:pt modelId="{A3135924-6514-4DB3-BBC8-6CA1EF2D66BB}" type="pres">
      <dgm:prSet presAssocID="{41FE7B56-3D2F-400D-8823-D780280585DA}" presName="composite" presStyleCnt="0"/>
      <dgm:spPr/>
    </dgm:pt>
    <dgm:pt modelId="{904CFB13-8E1D-4AE6-B60C-0A9CF109188D}" type="pres">
      <dgm:prSet presAssocID="{41FE7B56-3D2F-400D-8823-D780280585DA}" presName="imgShp" presStyleLbl="fgImgPlace1" presStyleIdx="2" presStyleCnt="3"/>
      <dgm:spPr>
        <a:solidFill>
          <a:schemeClr val="accent2">
            <a:lumMod val="20000"/>
            <a:lumOff val="80000"/>
          </a:schemeClr>
        </a:solidFill>
      </dgm:spPr>
    </dgm:pt>
    <dgm:pt modelId="{C0CD4C58-764F-49D1-966F-27AE283EFECF}" type="pres">
      <dgm:prSet presAssocID="{41FE7B56-3D2F-400D-8823-D780280585DA}" presName="txShp" presStyleLbl="node1" presStyleIdx="2" presStyleCnt="3">
        <dgm:presLayoutVars>
          <dgm:bulletEnabled val="1"/>
        </dgm:presLayoutVars>
      </dgm:prSet>
      <dgm:spPr/>
    </dgm:pt>
  </dgm:ptLst>
  <dgm:cxnLst>
    <dgm:cxn modelId="{0E752E0A-7DE4-4834-B239-7365CE567F32}" srcId="{23FFECB7-D603-41C3-B6F3-489FFE07AB70}" destId="{41FE7B56-3D2F-400D-8823-D780280585DA}" srcOrd="2" destOrd="0" parTransId="{DD84C30E-C2E8-45A5-9D07-7B6D6F97F0F3}" sibTransId="{E818B9AA-68A0-43EE-AFB1-01AC18D1387A}"/>
    <dgm:cxn modelId="{5C4454B0-4196-42BD-9222-A970EC6D9451}" type="presOf" srcId="{4BE99615-A69F-43B5-92CF-1FCC349DB51F}" destId="{E2BFE43A-752C-4E78-A1F6-00411C98A353}" srcOrd="0" destOrd="0" presId="urn:microsoft.com/office/officeart/2005/8/layout/vList3"/>
    <dgm:cxn modelId="{A5E882A7-A425-427D-82F6-2900F0F27920}" type="presOf" srcId="{D4E5B189-E66F-4D47-9EFE-7F8C9ADF3039}" destId="{0D73AC8D-6CF5-4722-B953-F825FD68D7D4}" srcOrd="0" destOrd="0" presId="urn:microsoft.com/office/officeart/2005/8/layout/vList3"/>
    <dgm:cxn modelId="{FEC0E4F7-9CB9-464E-98B9-A146881B5051}" srcId="{23FFECB7-D603-41C3-B6F3-489FFE07AB70}" destId="{4BE99615-A69F-43B5-92CF-1FCC349DB51F}" srcOrd="0" destOrd="0" parTransId="{190D347F-31A4-4690-A02C-F4CB5B950EA7}" sibTransId="{8F5B1693-F8BB-4C5C-9F20-C51528A94CB7}"/>
    <dgm:cxn modelId="{89762E41-5921-4E8A-8EA0-266A90497BAB}" type="presOf" srcId="{41FE7B56-3D2F-400D-8823-D780280585DA}" destId="{C0CD4C58-764F-49D1-966F-27AE283EFECF}" srcOrd="0" destOrd="0" presId="urn:microsoft.com/office/officeart/2005/8/layout/vList3"/>
    <dgm:cxn modelId="{A6A6AA62-EE70-4D12-A4E8-F3C1AB13E449}" type="presOf" srcId="{23FFECB7-D603-41C3-B6F3-489FFE07AB70}" destId="{342F6BDB-4E9A-4A1C-92E1-01DBEFA184E5}" srcOrd="0" destOrd="0" presId="urn:microsoft.com/office/officeart/2005/8/layout/vList3"/>
    <dgm:cxn modelId="{F68E235C-0EA9-4266-B100-7E3321039946}" srcId="{23FFECB7-D603-41C3-B6F3-489FFE07AB70}" destId="{D4E5B189-E66F-4D47-9EFE-7F8C9ADF3039}" srcOrd="1" destOrd="0" parTransId="{271F4726-B070-47F6-89B3-DD52B2764961}" sibTransId="{3F2EBF2E-016F-47F6-B383-E5C24FF7EB24}"/>
    <dgm:cxn modelId="{9F93D0E6-8106-43F9-885E-EF9349C2E7DE}" type="presParOf" srcId="{342F6BDB-4E9A-4A1C-92E1-01DBEFA184E5}" destId="{C46F4890-7BFD-444B-824A-692747AF9F3E}" srcOrd="0" destOrd="0" presId="urn:microsoft.com/office/officeart/2005/8/layout/vList3"/>
    <dgm:cxn modelId="{FC12D17A-9A32-4DFA-8508-D9D518F26DB6}" type="presParOf" srcId="{C46F4890-7BFD-444B-824A-692747AF9F3E}" destId="{A9486381-A6CE-41F7-84B1-D616DF852E90}" srcOrd="0" destOrd="0" presId="urn:microsoft.com/office/officeart/2005/8/layout/vList3"/>
    <dgm:cxn modelId="{826E0315-B69D-4D2F-9AB2-F4D1EDF2557F}" type="presParOf" srcId="{C46F4890-7BFD-444B-824A-692747AF9F3E}" destId="{E2BFE43A-752C-4E78-A1F6-00411C98A353}" srcOrd="1" destOrd="0" presId="urn:microsoft.com/office/officeart/2005/8/layout/vList3"/>
    <dgm:cxn modelId="{51B28516-DE01-4578-9284-71674755886E}" type="presParOf" srcId="{342F6BDB-4E9A-4A1C-92E1-01DBEFA184E5}" destId="{9F835C6A-6596-40FC-A73D-21F43D43324C}" srcOrd="1" destOrd="0" presId="urn:microsoft.com/office/officeart/2005/8/layout/vList3"/>
    <dgm:cxn modelId="{135CAB7D-5E0D-4721-B5CE-007271C49C4C}" type="presParOf" srcId="{342F6BDB-4E9A-4A1C-92E1-01DBEFA184E5}" destId="{F2CE4981-B424-44B1-9533-47036DD24BA5}" srcOrd="2" destOrd="0" presId="urn:microsoft.com/office/officeart/2005/8/layout/vList3"/>
    <dgm:cxn modelId="{82A02761-340B-4BED-A713-9E6363645212}" type="presParOf" srcId="{F2CE4981-B424-44B1-9533-47036DD24BA5}" destId="{55E8B169-E003-48D2-8006-9DA5605E3C43}" srcOrd="0" destOrd="0" presId="urn:microsoft.com/office/officeart/2005/8/layout/vList3"/>
    <dgm:cxn modelId="{F5D9E71B-626B-4B73-8B0F-F2A0ACF65C49}" type="presParOf" srcId="{F2CE4981-B424-44B1-9533-47036DD24BA5}" destId="{0D73AC8D-6CF5-4722-B953-F825FD68D7D4}" srcOrd="1" destOrd="0" presId="urn:microsoft.com/office/officeart/2005/8/layout/vList3"/>
    <dgm:cxn modelId="{CB6338B2-C746-4027-9EAC-03C807A41549}" type="presParOf" srcId="{342F6BDB-4E9A-4A1C-92E1-01DBEFA184E5}" destId="{88747E0D-FAEA-467B-B097-8F7313100D0D}" srcOrd="3" destOrd="0" presId="urn:microsoft.com/office/officeart/2005/8/layout/vList3"/>
    <dgm:cxn modelId="{94AD828A-913F-4264-9C37-66B8D733243B}" type="presParOf" srcId="{342F6BDB-4E9A-4A1C-92E1-01DBEFA184E5}" destId="{A3135924-6514-4DB3-BBC8-6CA1EF2D66BB}" srcOrd="4" destOrd="0" presId="urn:microsoft.com/office/officeart/2005/8/layout/vList3"/>
    <dgm:cxn modelId="{7DC56D82-B2B0-41C1-819F-3FE6A60CAC51}" type="presParOf" srcId="{A3135924-6514-4DB3-BBC8-6CA1EF2D66BB}" destId="{904CFB13-8E1D-4AE6-B60C-0A9CF109188D}" srcOrd="0" destOrd="0" presId="urn:microsoft.com/office/officeart/2005/8/layout/vList3"/>
    <dgm:cxn modelId="{B06D2981-99E4-46B7-B79B-6EA3F22ED468}" type="presParOf" srcId="{A3135924-6514-4DB3-BBC8-6CA1EF2D66BB}" destId="{C0CD4C58-764F-49D1-966F-27AE283EFEC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BEB15A-AE9B-4474-B5C4-809FEC0D97C6}">
      <dsp:nvSpPr>
        <dsp:cNvPr id="0" name=""/>
        <dsp:cNvSpPr/>
      </dsp:nvSpPr>
      <dsp:spPr>
        <a:xfrm>
          <a:off x="0" y="11487"/>
          <a:ext cx="11596576" cy="1104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baseline="0" dirty="0" smtClean="0"/>
            <a:t>В соответствии с Федеральным законом «О противодействии коррупции»:</a:t>
          </a:r>
          <a:endParaRPr lang="ru-RU" sz="1600" kern="1200" dirty="0"/>
        </a:p>
      </dsp:txBody>
      <dsp:txXfrm>
        <a:off x="53916" y="65403"/>
        <a:ext cx="11488744" cy="996648"/>
      </dsp:txXfrm>
    </dsp:sp>
    <dsp:sp modelId="{0039C9EA-EEDE-4F42-996F-B54B8C015CBC}">
      <dsp:nvSpPr>
        <dsp:cNvPr id="0" name=""/>
        <dsp:cNvSpPr/>
      </dsp:nvSpPr>
      <dsp:spPr>
        <a:xfrm>
          <a:off x="0" y="1285887"/>
          <a:ext cx="11596576" cy="1104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0" kern="1200" baseline="0" dirty="0" smtClean="0"/>
            <a:t>Конфликт интересов </a:t>
          </a:r>
          <a:r>
            <a:rPr lang="ru-RU" sz="1400" b="0" i="0" kern="1200" baseline="0" dirty="0" smtClean="0"/>
            <a:t>– </a:t>
          </a:r>
          <a:r>
            <a:rPr lang="ru-RU" sz="1600" b="0" i="0" kern="1200" baseline="0" dirty="0" smtClean="0"/>
            <a:t>ситуация</a:t>
          </a:r>
          <a:r>
            <a:rPr lang="ru-RU" sz="1400" b="0" i="0" kern="1200" baseline="0" dirty="0" smtClean="0"/>
            <a:t>, при которой личная заинтересованность (прямая или косвенная) работника влияет или может повлиять на надлежащее, объективное и беспристрастное исполнение им должностных обязанностей (осуществление полномочий).</a:t>
          </a:r>
          <a:endParaRPr lang="ru-RU" sz="1400" kern="1200" dirty="0"/>
        </a:p>
      </dsp:txBody>
      <dsp:txXfrm>
        <a:off x="53916" y="1339803"/>
        <a:ext cx="11488744" cy="996648"/>
      </dsp:txXfrm>
    </dsp:sp>
    <dsp:sp modelId="{E25756EB-B256-4CC2-BAEA-987E7364C772}">
      <dsp:nvSpPr>
        <dsp:cNvPr id="0" name=""/>
        <dsp:cNvSpPr/>
      </dsp:nvSpPr>
      <dsp:spPr>
        <a:xfrm>
          <a:off x="0" y="2560287"/>
          <a:ext cx="11596576" cy="1104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0" kern="1200" baseline="0" dirty="0" smtClean="0"/>
            <a:t>Личная заинтересованность </a:t>
          </a:r>
          <a:r>
            <a:rPr lang="ru-RU" sz="1200" b="0" i="0" kern="1200" baseline="0" dirty="0" smtClean="0"/>
            <a:t>– возможность получения доходов в виде денег, иного имущества, в том числе имущественных прав, услуг имущественного характера, результатов выполненных работ или каких-либо выгод (преимуществ) работником и (или) состоящими с ним в близком родстве или свойстве лицами (родителями, супругами, детьми, братьями, сестрами, а также братьями, сестрами, родителями, детьми супругов и супругами детей), гражданами или организациями, с которыми работник и (или) лица, состоящие с ним в близком родстве или свойстве, связаны имущественными, корпоративными или иными близкими отношениями.</a:t>
          </a:r>
          <a:endParaRPr lang="ru-RU" sz="1200" kern="1200" dirty="0"/>
        </a:p>
      </dsp:txBody>
      <dsp:txXfrm>
        <a:off x="53916" y="2614203"/>
        <a:ext cx="11488744" cy="9966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BBD1F4-8080-4FFA-BB7F-123408CF05A0}">
      <dsp:nvSpPr>
        <dsp:cNvPr id="0" name=""/>
        <dsp:cNvSpPr/>
      </dsp:nvSpPr>
      <dsp:spPr>
        <a:xfrm>
          <a:off x="818996" y="0"/>
          <a:ext cx="9281965" cy="436517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70A752-55BF-42BF-848A-57D136662FCC}">
      <dsp:nvSpPr>
        <dsp:cNvPr id="0" name=""/>
        <dsp:cNvSpPr/>
      </dsp:nvSpPr>
      <dsp:spPr>
        <a:xfrm>
          <a:off x="5332" y="1309551"/>
          <a:ext cx="3519127" cy="174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Работник обладает полномочиями по выполнению действий (бездействия) в отношении себя или связанных с ним лиц (родственников, иных близких лиц).</a:t>
          </a:r>
          <a:endParaRPr lang="ru-RU" sz="1400" kern="1200" dirty="0"/>
        </a:p>
      </dsp:txBody>
      <dsp:txXfrm>
        <a:off x="90568" y="1394787"/>
        <a:ext cx="3348655" cy="1575596"/>
      </dsp:txXfrm>
    </dsp:sp>
    <dsp:sp modelId="{F2A39E59-B689-4F60-83F3-F3DBA1E40107}">
      <dsp:nvSpPr>
        <dsp:cNvPr id="0" name=""/>
        <dsp:cNvSpPr/>
      </dsp:nvSpPr>
      <dsp:spPr>
        <a:xfrm>
          <a:off x="3700415" y="1309551"/>
          <a:ext cx="3519127" cy="174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Например, работник участвует в принятии решений:</a:t>
          </a:r>
          <a:endParaRPr lang="ru-RU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О приеме на работу;</a:t>
          </a:r>
          <a:endParaRPr lang="ru-RU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О повышении заработной платы и выплаты премий</a:t>
          </a:r>
          <a:endParaRPr lang="ru-RU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О назначении на вышестоящую должность</a:t>
          </a:r>
          <a:endParaRPr lang="ru-RU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smtClean="0"/>
            <a:t>О заключении договора</a:t>
          </a:r>
          <a:endParaRPr lang="ru-RU" sz="1100" kern="120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О проведении проверки</a:t>
          </a:r>
          <a:endParaRPr lang="ru-RU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О применении взыскания</a:t>
          </a:r>
          <a:endParaRPr lang="ru-RU" sz="1100" kern="1200" dirty="0"/>
        </a:p>
      </dsp:txBody>
      <dsp:txXfrm>
        <a:off x="3785651" y="1394787"/>
        <a:ext cx="3348655" cy="1575596"/>
      </dsp:txXfrm>
    </dsp:sp>
    <dsp:sp modelId="{DF5914E2-4532-4F47-8233-A75054DF4D30}">
      <dsp:nvSpPr>
        <dsp:cNvPr id="0" name=""/>
        <dsp:cNvSpPr/>
      </dsp:nvSpPr>
      <dsp:spPr>
        <a:xfrm>
          <a:off x="7395499" y="1309551"/>
          <a:ext cx="3519127" cy="17460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 отношении себя, своих родственников или иных близких лиц</a:t>
          </a:r>
          <a:endParaRPr lang="ru-RU" sz="2400" kern="1200" dirty="0"/>
        </a:p>
      </dsp:txBody>
      <dsp:txXfrm>
        <a:off x="7480735" y="1394787"/>
        <a:ext cx="3348655" cy="15755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1F6616-872E-43B0-A514-B5603688AB9B}">
      <dsp:nvSpPr>
        <dsp:cNvPr id="0" name=""/>
        <dsp:cNvSpPr/>
      </dsp:nvSpPr>
      <dsp:spPr>
        <a:xfrm>
          <a:off x="813281" y="0"/>
          <a:ext cx="9217195" cy="381725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6A47EE-62BC-4EB9-815A-7C8EF3CD0C8B}">
      <dsp:nvSpPr>
        <dsp:cNvPr id="0" name=""/>
        <dsp:cNvSpPr/>
      </dsp:nvSpPr>
      <dsp:spPr>
        <a:xfrm>
          <a:off x="672572" y="1145177"/>
          <a:ext cx="4617069" cy="15269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smtClean="0"/>
            <a:t>Работник обладает полномочиями по совершений действий (бездействия) в отношении физического или юридического лица, которые рассматривают возможность предоставления, предоставляют или предоставляли работнику или связанных с ним лицам какую-либо выгоду.</a:t>
          </a:r>
          <a:endParaRPr lang="ru-RU" sz="1300" kern="1200"/>
        </a:p>
      </dsp:txBody>
      <dsp:txXfrm>
        <a:off x="747109" y="1219714"/>
        <a:ext cx="4467995" cy="1377828"/>
      </dsp:txXfrm>
    </dsp:sp>
    <dsp:sp modelId="{E2D9EBE0-77FD-478B-BEDB-D23DD07ED0F9}">
      <dsp:nvSpPr>
        <dsp:cNvPr id="0" name=""/>
        <dsp:cNvSpPr/>
      </dsp:nvSpPr>
      <dsp:spPr>
        <a:xfrm>
          <a:off x="5554117" y="1145177"/>
          <a:ext cx="4617069" cy="15269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Например, работник участвует в принятии решения, влияющего на получение выгоды организацией, в которой он сам, его родственник, иное связанное с ним лицо, получал или получает вознаграждение, получал подарки, владеет приносящими доход ценными бумагами, является учредителем проходил или проходит обучение</a:t>
          </a:r>
          <a:endParaRPr lang="ru-RU" sz="1300" kern="1200" dirty="0"/>
        </a:p>
      </dsp:txBody>
      <dsp:txXfrm>
        <a:off x="5628654" y="1219714"/>
        <a:ext cx="4467995" cy="13778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BFE43A-752C-4E78-A1F6-00411C98A353}">
      <dsp:nvSpPr>
        <dsp:cNvPr id="0" name=""/>
        <dsp:cNvSpPr/>
      </dsp:nvSpPr>
      <dsp:spPr>
        <a:xfrm rot="10800000">
          <a:off x="2082701" y="379"/>
          <a:ext cx="7387796" cy="887463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1347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1. Предотвращение</a:t>
          </a:r>
          <a:r>
            <a:rPr lang="ru-RU" sz="1600" kern="1200" dirty="0" smtClean="0"/>
            <a:t>. 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Система ограничений, запретов и иных мер, не</a:t>
          </a:r>
          <a:r>
            <a:rPr lang="ru-RU" sz="1600" kern="1200" dirty="0" smtClean="0"/>
            <a:t> </a:t>
          </a:r>
          <a:r>
            <a:rPr lang="ru-RU" sz="1600" b="1" kern="1200" dirty="0" smtClean="0"/>
            <a:t>позволяющих оказаться в ситуации конфликта интересов.</a:t>
          </a:r>
          <a:endParaRPr lang="ru-RU" sz="1600" kern="1200" dirty="0"/>
        </a:p>
      </dsp:txBody>
      <dsp:txXfrm rot="10800000">
        <a:off x="2304567" y="379"/>
        <a:ext cx="7165930" cy="887463"/>
      </dsp:txXfrm>
    </dsp:sp>
    <dsp:sp modelId="{A9486381-A6CE-41F7-84B1-D616DF852E90}">
      <dsp:nvSpPr>
        <dsp:cNvPr id="0" name=""/>
        <dsp:cNvSpPr/>
      </dsp:nvSpPr>
      <dsp:spPr>
        <a:xfrm>
          <a:off x="1638970" y="379"/>
          <a:ext cx="887463" cy="887463"/>
        </a:xfrm>
        <a:prstGeom prst="ellipse">
          <a:avLst/>
        </a:prstGeom>
        <a:solidFill>
          <a:schemeClr val="accent2">
            <a:lumMod val="75000"/>
          </a:schemeClr>
        </a:solidFill>
        <a:ln w="95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D73AC8D-6CF5-4722-B953-F825FD68D7D4}">
      <dsp:nvSpPr>
        <dsp:cNvPr id="0" name=""/>
        <dsp:cNvSpPr/>
      </dsp:nvSpPr>
      <dsp:spPr>
        <a:xfrm rot="10800000">
          <a:off x="2082701" y="1109708"/>
          <a:ext cx="7387796" cy="887463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1347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2. Выявление</a:t>
          </a:r>
          <a:r>
            <a:rPr lang="ru-RU" sz="1600" kern="1200" dirty="0" smtClean="0"/>
            <a:t>. 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Система мер, позволяющих своевременно получать и анализировать информацию о личных интересах.</a:t>
          </a:r>
          <a:endParaRPr lang="ru-RU" sz="1600" kern="1200" dirty="0"/>
        </a:p>
      </dsp:txBody>
      <dsp:txXfrm rot="10800000">
        <a:off x="2304567" y="1109708"/>
        <a:ext cx="7165930" cy="887463"/>
      </dsp:txXfrm>
    </dsp:sp>
    <dsp:sp modelId="{55E8B169-E003-48D2-8006-9DA5605E3C43}">
      <dsp:nvSpPr>
        <dsp:cNvPr id="0" name=""/>
        <dsp:cNvSpPr/>
      </dsp:nvSpPr>
      <dsp:spPr>
        <a:xfrm>
          <a:off x="1638970" y="1109708"/>
          <a:ext cx="887463" cy="887463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95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0CD4C58-764F-49D1-966F-27AE283EFECF}">
      <dsp:nvSpPr>
        <dsp:cNvPr id="0" name=""/>
        <dsp:cNvSpPr/>
      </dsp:nvSpPr>
      <dsp:spPr>
        <a:xfrm rot="10800000">
          <a:off x="2082701" y="2219037"/>
          <a:ext cx="7387796" cy="887463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hueMod val="94000"/>
                <a:satMod val="14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4000"/>
                <a:satMod val="16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1347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3. Урегулирование</a:t>
          </a:r>
          <a:r>
            <a:rPr lang="ru-RU" sz="1600" kern="1200" dirty="0" smtClean="0"/>
            <a:t>. 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Ограничение участия в принятии решений</a:t>
          </a:r>
          <a:r>
            <a:rPr lang="ru-RU" sz="1600" kern="1200" dirty="0" smtClean="0"/>
            <a:t> </a:t>
          </a:r>
          <a:r>
            <a:rPr lang="ru-RU" sz="1600" b="1" kern="1200" dirty="0" smtClean="0"/>
            <a:t>(совершении действий), затрагивающих личные интересы</a:t>
          </a:r>
          <a:endParaRPr lang="ru-RU" sz="1600" kern="1200" dirty="0"/>
        </a:p>
      </dsp:txBody>
      <dsp:txXfrm rot="10800000">
        <a:off x="2304567" y="2219037"/>
        <a:ext cx="7165930" cy="887463"/>
      </dsp:txXfrm>
    </dsp:sp>
    <dsp:sp modelId="{904CFB13-8E1D-4AE6-B60C-0A9CF109188D}">
      <dsp:nvSpPr>
        <dsp:cNvPr id="0" name=""/>
        <dsp:cNvSpPr/>
      </dsp:nvSpPr>
      <dsp:spPr>
        <a:xfrm>
          <a:off x="1638970" y="2219037"/>
          <a:ext cx="887463" cy="887463"/>
        </a:xfrm>
        <a:prstGeom prst="ellipse">
          <a:avLst/>
        </a:prstGeom>
        <a:solidFill>
          <a:schemeClr val="accent2">
            <a:lumMod val="20000"/>
            <a:lumOff val="80000"/>
          </a:schemeClr>
        </a:solidFill>
        <a:ln w="95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4DB5AC-7518-45E0-B694-96625AFB1090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A1D29F-B765-42B7-B7BF-D209AC86F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630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A1D29F-B765-42B7-B7BF-D209AC86FBD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44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15F97-C9F8-43C3-AEEE-AA781A667AB1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AA58-522D-424A-8278-F42D547B0178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374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15F97-C9F8-43C3-AEEE-AA781A667AB1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AA58-522D-424A-8278-F42D547B0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1240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15F97-C9F8-43C3-AEEE-AA781A667AB1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AA58-522D-424A-8278-F42D547B0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202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15F97-C9F8-43C3-AEEE-AA781A667AB1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AA58-522D-424A-8278-F42D547B017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5408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15F97-C9F8-43C3-AEEE-AA781A667AB1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AA58-522D-424A-8278-F42D547B0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9130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15F97-C9F8-43C3-AEEE-AA781A667AB1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AA58-522D-424A-8278-F42D547B017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40726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15F97-C9F8-43C3-AEEE-AA781A667AB1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AA58-522D-424A-8278-F42D547B0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24915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15F97-C9F8-43C3-AEEE-AA781A667AB1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AA58-522D-424A-8278-F42D547B0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2782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15F97-C9F8-43C3-AEEE-AA781A667AB1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AA58-522D-424A-8278-F42D547B0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859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15F97-C9F8-43C3-AEEE-AA781A667AB1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AA58-522D-424A-8278-F42D547B0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683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15F97-C9F8-43C3-AEEE-AA781A667AB1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AA58-522D-424A-8278-F42D547B0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687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15F97-C9F8-43C3-AEEE-AA781A667AB1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AA58-522D-424A-8278-F42D547B0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3589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15F97-C9F8-43C3-AEEE-AA781A667AB1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AA58-522D-424A-8278-F42D547B0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272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15F97-C9F8-43C3-AEEE-AA781A667AB1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AA58-522D-424A-8278-F42D547B0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691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15F97-C9F8-43C3-AEEE-AA781A667AB1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AA58-522D-424A-8278-F42D547B0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860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15F97-C9F8-43C3-AEEE-AA781A667AB1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AA58-522D-424A-8278-F42D547B0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958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15F97-C9F8-43C3-AEEE-AA781A667AB1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AA58-522D-424A-8278-F42D547B0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12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EC15F97-C9F8-43C3-AEEE-AA781A667AB1}" type="datetimeFigureOut">
              <a:rPr lang="ru-RU" smtClean="0"/>
              <a:t>11.01.2023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D13AA58-522D-424A-8278-F42D547B01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3443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10839306" cy="2971801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ru-RU" sz="1800" dirty="0">
                <a:solidFill>
                  <a:schemeClr val="tx1">
                    <a:lumMod val="85000"/>
                  </a:schemeClr>
                </a:solidFill>
              </a:rPr>
              <a:t>МИНИСТЕРСТВО НАУКИ И ВЫСШЕГО ОБРАЗОВАНИЯ РОССИЙСКОЙ ФЕДЕРАЦИИ</a:t>
            </a:r>
            <a:br>
              <a:rPr lang="ru-RU" sz="1800" dirty="0">
                <a:solidFill>
                  <a:schemeClr val="tx1">
                    <a:lumMod val="85000"/>
                  </a:schemeClr>
                </a:solidFill>
              </a:rPr>
            </a:br>
            <a:r>
              <a:rPr lang="ru-RU" sz="1800" b="1" dirty="0">
                <a:solidFill>
                  <a:schemeClr val="tx1">
                    <a:lumMod val="85000"/>
                  </a:schemeClr>
                </a:solidFill>
              </a:rPr>
              <a:t>ФЕДЕРАЛЬНОЕ ГОСУДАРСТВЕННОЕ АВТОНОМНОЕ ОБРАЗОВАТЕЛЬНОЕ</a:t>
            </a:r>
            <a:r>
              <a:rPr lang="ru-RU" sz="1800" dirty="0">
                <a:solidFill>
                  <a:schemeClr val="tx1">
                    <a:lumMod val="85000"/>
                  </a:schemeClr>
                </a:solidFill>
              </a:rPr>
              <a:t/>
            </a:r>
            <a:br>
              <a:rPr lang="ru-RU" sz="1800" dirty="0">
                <a:solidFill>
                  <a:schemeClr val="tx1">
                    <a:lumMod val="85000"/>
                  </a:schemeClr>
                </a:solidFill>
              </a:rPr>
            </a:br>
            <a:r>
              <a:rPr lang="ru-RU" sz="1800" b="1" dirty="0">
                <a:solidFill>
                  <a:schemeClr val="tx1">
                    <a:lumMod val="85000"/>
                  </a:schemeClr>
                </a:solidFill>
              </a:rPr>
              <a:t>УЧРЕЖДЕНИЕ ВЫСШЕГО ОБРАЗОВАНИЯ</a:t>
            </a:r>
            <a:r>
              <a:rPr lang="ru-RU" sz="1800" dirty="0">
                <a:solidFill>
                  <a:schemeClr val="tx1">
                    <a:lumMod val="85000"/>
                  </a:schemeClr>
                </a:solidFill>
              </a:rPr>
              <a:t/>
            </a:r>
            <a:br>
              <a:rPr lang="ru-RU" sz="1800" dirty="0">
                <a:solidFill>
                  <a:schemeClr val="tx1">
                    <a:lumMod val="85000"/>
                  </a:schemeClr>
                </a:solidFill>
              </a:rPr>
            </a:br>
            <a:r>
              <a:rPr lang="ru-RU" sz="1800" b="1" dirty="0">
                <a:solidFill>
                  <a:schemeClr val="tx1">
                    <a:lumMod val="85000"/>
                  </a:schemeClr>
                </a:solidFill>
              </a:rPr>
              <a:t>«СЕВАСТОПОЛЬСКИЙ ГОСУДАРСТВЕННЫЙ УНИВЕРСИТЕТ»</a:t>
            </a:r>
            <a:r>
              <a:rPr lang="ru-RU" sz="1800" dirty="0">
                <a:solidFill>
                  <a:schemeClr val="tx1">
                    <a:lumMod val="85000"/>
                  </a:schemeClr>
                </a:solidFill>
              </a:rPr>
              <a:t/>
            </a:r>
            <a:br>
              <a:rPr lang="ru-RU" sz="1800" dirty="0">
                <a:solidFill>
                  <a:schemeClr val="tx1">
                    <a:lumMod val="85000"/>
                  </a:schemeClr>
                </a:solidFill>
              </a:rPr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</a:rPr>
              <a:t>ЛЕКЦИЯ-ПРЕЗЕНТАЦИЯ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10839306" cy="1947333"/>
          </a:xfrm>
          <a:noFill/>
          <a:ln w="571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Конфликт интересов: выявление, предотвращение и урегулирование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642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11047123" cy="2743200"/>
          </a:xfrm>
        </p:spPr>
        <p:txBody>
          <a:bodyPr/>
          <a:lstStyle/>
          <a:p>
            <a:pPr algn="ctr"/>
            <a:r>
              <a:rPr lang="ru-RU" b="1" u="sng" dirty="0" smtClean="0">
                <a:solidFill>
                  <a:schemeClr val="accent1"/>
                </a:solidFill>
              </a:rPr>
              <a:t>Типовые сферы возникновения конфликта интересов</a:t>
            </a:r>
            <a:endParaRPr lang="ru-RU" b="1" u="sng" dirty="0">
              <a:solidFill>
                <a:schemeClr val="accent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1" y="2836718"/>
            <a:ext cx="10797743" cy="3157682"/>
          </a:xfrm>
        </p:spPr>
        <p:txBody>
          <a:bodyPr/>
          <a:lstStyle/>
          <a:p>
            <a:pPr marL="342900" indent="-342900">
              <a:buFontTx/>
              <a:buChar char="-"/>
            </a:pPr>
            <a:r>
              <a:rPr lang="ru-RU" dirty="0" smtClean="0">
                <a:solidFill>
                  <a:schemeClr val="bg1"/>
                </a:solidFill>
              </a:rPr>
              <a:t>принятие </a:t>
            </a:r>
            <a:r>
              <a:rPr lang="ru-RU" dirty="0">
                <a:solidFill>
                  <a:schemeClr val="bg1"/>
                </a:solidFill>
              </a:rPr>
              <a:t>кадровых </a:t>
            </a:r>
            <a:r>
              <a:rPr lang="ru-RU" dirty="0" smtClean="0">
                <a:solidFill>
                  <a:schemeClr val="bg1"/>
                </a:solidFill>
              </a:rPr>
              <a:t>решений;</a:t>
            </a:r>
          </a:p>
          <a:p>
            <a:pPr marL="342900" lvl="0" indent="-342900">
              <a:buFontTx/>
              <a:buChar char="-"/>
            </a:pPr>
            <a:r>
              <a:rPr lang="ru-RU" dirty="0">
                <a:solidFill>
                  <a:schemeClr val="bg1"/>
                </a:solidFill>
              </a:rPr>
              <a:t>осуществление закупок;</a:t>
            </a:r>
          </a:p>
          <a:p>
            <a:pPr marL="342900" lvl="0" indent="-342900">
              <a:buFontTx/>
              <a:buChar char="-"/>
            </a:pPr>
            <a:r>
              <a:rPr lang="ru-RU" dirty="0">
                <a:solidFill>
                  <a:schemeClr val="bg1"/>
                </a:solidFill>
              </a:rPr>
              <a:t>управление имуществом;</a:t>
            </a:r>
          </a:p>
          <a:p>
            <a:pPr marL="342900" lvl="0" indent="-342900">
              <a:buFontTx/>
              <a:buChar char="-"/>
            </a:pPr>
            <a:r>
              <a:rPr lang="ru-RU" dirty="0">
                <a:solidFill>
                  <a:schemeClr val="bg1"/>
                </a:solidFill>
              </a:rPr>
              <a:t>контрольно-оценочная деятельность;</a:t>
            </a:r>
          </a:p>
          <a:p>
            <a:pPr marL="342900" lvl="0" indent="-342900">
              <a:buFontTx/>
              <a:buChar char="-"/>
            </a:pPr>
            <a:r>
              <a:rPr lang="ru-RU" dirty="0">
                <a:solidFill>
                  <a:schemeClr val="bg1"/>
                </a:solidFill>
              </a:rPr>
              <a:t>контрольно-надзорная деятельность;</a:t>
            </a:r>
          </a:p>
          <a:p>
            <a:pPr marL="342900" lvl="0" indent="-342900">
              <a:buFontTx/>
              <a:buChar char="-"/>
            </a:pPr>
            <a:r>
              <a:rPr lang="ru-RU" dirty="0">
                <a:solidFill>
                  <a:schemeClr val="bg1"/>
                </a:solidFill>
              </a:rPr>
              <a:t>использование информации ограниченного доступа.</a:t>
            </a:r>
          </a:p>
          <a:p>
            <a:pPr marL="342900" indent="-342900"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2947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738" y="446809"/>
            <a:ext cx="10966523" cy="202622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 smtClean="0">
                <a:solidFill>
                  <a:schemeClr val="accent1"/>
                </a:solidFill>
              </a:rPr>
              <a:t/>
            </a:r>
            <a:br>
              <a:rPr lang="ru-RU" b="1" u="sng" dirty="0" smtClean="0">
                <a:solidFill>
                  <a:schemeClr val="accent1"/>
                </a:solidFill>
              </a:rPr>
            </a:br>
            <a:r>
              <a:rPr lang="ru-RU" b="1" u="sng" dirty="0">
                <a:solidFill>
                  <a:schemeClr val="accent1"/>
                </a:solidFill>
              </a:rPr>
              <a:t/>
            </a:r>
            <a:br>
              <a:rPr lang="ru-RU" b="1" u="sng" dirty="0">
                <a:solidFill>
                  <a:schemeClr val="accent1"/>
                </a:solidFill>
              </a:rPr>
            </a:br>
            <a:r>
              <a:rPr lang="ru-RU" b="1" u="sng" dirty="0" smtClean="0">
                <a:solidFill>
                  <a:schemeClr val="accent1"/>
                </a:solidFill>
              </a:rPr>
              <a:t/>
            </a:r>
            <a:br>
              <a:rPr lang="ru-RU" b="1" u="sng" dirty="0" smtClean="0">
                <a:solidFill>
                  <a:schemeClr val="accent1"/>
                </a:solidFill>
              </a:rPr>
            </a:br>
            <a:r>
              <a:rPr lang="ru-RU" b="1" u="sng" dirty="0" smtClean="0">
                <a:solidFill>
                  <a:schemeClr val="accent1"/>
                </a:solidFill>
              </a:rPr>
              <a:t>урегулирование конфликта интересов</a:t>
            </a:r>
            <a:br>
              <a:rPr lang="ru-RU" b="1" u="sng" dirty="0" smtClean="0">
                <a:solidFill>
                  <a:schemeClr val="accent1"/>
                </a:solidFill>
              </a:rPr>
            </a:br>
            <a:r>
              <a:rPr lang="ru-RU" b="1" u="sng" dirty="0" smtClean="0">
                <a:solidFill>
                  <a:schemeClr val="accent1"/>
                </a:solidFill>
              </a:rPr>
              <a:t/>
            </a:r>
            <a:br>
              <a:rPr lang="ru-RU" b="1" u="sng" dirty="0" smtClean="0">
                <a:solidFill>
                  <a:schemeClr val="accent1"/>
                </a:solidFill>
              </a:rPr>
            </a:br>
            <a:r>
              <a:rPr lang="ru-RU" sz="2800" dirty="0" smtClean="0">
                <a:solidFill>
                  <a:schemeClr val="accent1"/>
                </a:solidFill>
              </a:rPr>
              <a:t>Урегулирование </a:t>
            </a:r>
            <a:r>
              <a:rPr lang="ru-RU" sz="2800" dirty="0">
                <a:solidFill>
                  <a:schemeClr val="accent1"/>
                </a:solidFill>
              </a:rPr>
              <a:t>конфликта интересов включает в себя три элемента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b="1" u="sng" dirty="0">
                <a:solidFill>
                  <a:schemeClr val="accent1"/>
                </a:solidFill>
              </a:rPr>
              <a:t/>
            </a:r>
            <a:br>
              <a:rPr lang="ru-RU" b="1" u="sng" dirty="0">
                <a:solidFill>
                  <a:schemeClr val="accent1"/>
                </a:solidFill>
              </a:rPr>
            </a:br>
            <a:endParaRPr lang="ru-RU" b="1" u="sng" dirty="0">
              <a:solidFill>
                <a:schemeClr val="accent1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632606900"/>
              </p:ext>
            </p:extLst>
          </p:nvPr>
        </p:nvGraphicFramePr>
        <p:xfrm>
          <a:off x="684211" y="3241964"/>
          <a:ext cx="11109469" cy="3106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7969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11047123" cy="2743200"/>
          </a:xfrm>
        </p:spPr>
        <p:txBody>
          <a:bodyPr/>
          <a:lstStyle/>
          <a:p>
            <a:pPr algn="ctr"/>
            <a:r>
              <a:rPr lang="ru-RU" b="1" u="sng" dirty="0" smtClean="0">
                <a:solidFill>
                  <a:schemeClr val="accent1"/>
                </a:solidFill>
              </a:rPr>
              <a:t>Предотвращение конфликта интересов</a:t>
            </a:r>
            <a:endParaRPr lang="ru-RU" b="1" u="sng" dirty="0">
              <a:solidFill>
                <a:schemeClr val="accent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3231573"/>
            <a:ext cx="10953606" cy="2762827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solidFill>
                  <a:schemeClr val="bg1"/>
                </a:solidFill>
              </a:rPr>
              <a:t>Каждый работник обязан соблюдать антикоррупционные стандарты поведения, утвержденные локальным нормативным актом работодателя (приказ ректора от 01.12.2022 № 2591-п «Об утверждении Антикоррупционных стандартов поведения работников ФГАОУ ВО «Севастопольский государственный университет»). 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237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1026342" cy="1828800"/>
          </a:xfrm>
        </p:spPr>
        <p:txBody>
          <a:bodyPr/>
          <a:lstStyle/>
          <a:p>
            <a:pPr algn="ctr"/>
            <a:r>
              <a:rPr lang="ru-RU" b="1" u="sng" dirty="0" smtClean="0">
                <a:solidFill>
                  <a:schemeClr val="accent1"/>
                </a:solidFill>
              </a:rPr>
              <a:t>Выявление конфликта интересов</a:t>
            </a:r>
            <a:endParaRPr lang="ru-RU" b="1" u="sng" dirty="0">
              <a:solidFill>
                <a:schemeClr val="accent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1" y="2961409"/>
            <a:ext cx="11026343" cy="3032991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sz="2800" dirty="0" smtClean="0">
                <a:solidFill>
                  <a:schemeClr val="bg1"/>
                </a:solidFill>
              </a:rPr>
              <a:t>В соответствии с законодательством о противодействии коррупции каждый работник обязан уведомить работодателя о возникновении либо о возможности возникновения конфликта интересов при исполнении служебных обязанностей как только ему станет об этом известно. </a:t>
            </a:r>
            <a:r>
              <a:rPr lang="ru-RU" sz="2800" b="1" dirty="0">
                <a:solidFill>
                  <a:schemeClr val="bg1"/>
                </a:solidFill>
              </a:rPr>
              <a:t>Уведомление всегда подается в письменном виде</a:t>
            </a:r>
            <a:r>
              <a:rPr lang="ru-RU" sz="2800" b="1" dirty="0" smtClean="0">
                <a:solidFill>
                  <a:schemeClr val="bg1"/>
                </a:solidFill>
              </a:rPr>
              <a:t>.</a:t>
            </a:r>
          </a:p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В случае, если такое уведомление не направлено, работник может быть привлечен к дисциплинарной ответственности, вплоть до увольнения в связи с утратой доверия!</a:t>
            </a:r>
            <a:endParaRPr lang="ru-RU" sz="2800" dirty="0">
              <a:solidFill>
                <a:schemeClr val="bg1"/>
              </a:solidFill>
            </a:endParaRPr>
          </a:p>
          <a:p>
            <a:pPr algn="just"/>
            <a:endParaRPr lang="ru-R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831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1099078" cy="1662545"/>
          </a:xfrm>
        </p:spPr>
        <p:txBody>
          <a:bodyPr/>
          <a:lstStyle/>
          <a:p>
            <a:pPr algn="ctr"/>
            <a:r>
              <a:rPr lang="ru-RU" b="1" u="sng" dirty="0" smtClean="0">
                <a:solidFill>
                  <a:schemeClr val="accent1"/>
                </a:solidFill>
              </a:rPr>
              <a:t>УРЕГУЛИРОВАНИЕ Конфликта интересов</a:t>
            </a:r>
            <a:endParaRPr lang="ru-RU" b="1" u="sng" dirty="0">
              <a:solidFill>
                <a:schemeClr val="accent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1" y="2348345"/>
            <a:ext cx="11099079" cy="3646055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Меры по урегулированию конфликта интересов должен принять не только работодатель, но и работник. Непринятие таких мер влечет за собой применение дисциплинарной ответственности, вплоть до увольнения в связи с утратой доверия!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Для предотвращения конфликта интересов работодатель может:</a:t>
            </a:r>
          </a:p>
          <a:p>
            <a:pPr marL="342900" indent="-342900">
              <a:buFontTx/>
              <a:buChar char="-"/>
            </a:pPr>
            <a:r>
              <a:rPr lang="ru-RU" dirty="0">
                <a:solidFill>
                  <a:schemeClr val="bg1"/>
                </a:solidFill>
              </a:rPr>
              <a:t>и</a:t>
            </a:r>
            <a:r>
              <a:rPr lang="ru-RU" dirty="0" smtClean="0">
                <a:solidFill>
                  <a:schemeClr val="bg1"/>
                </a:solidFill>
              </a:rPr>
              <a:t>зменить служебные обязанности работника, являющегося стороной конфликта интересов;</a:t>
            </a:r>
          </a:p>
          <a:p>
            <a:pPr marL="342900" indent="-342900">
              <a:buFontTx/>
              <a:buChar char="-"/>
            </a:pPr>
            <a:r>
              <a:rPr lang="ru-RU" dirty="0">
                <a:solidFill>
                  <a:schemeClr val="bg1"/>
                </a:solidFill>
              </a:rPr>
              <a:t>о</a:t>
            </a:r>
            <a:r>
              <a:rPr lang="ru-RU" dirty="0" smtClean="0">
                <a:solidFill>
                  <a:schemeClr val="bg1"/>
                </a:solidFill>
              </a:rPr>
              <a:t>тстранить работника от исполнения служебных обязанностей;</a:t>
            </a:r>
          </a:p>
          <a:p>
            <a:pPr marL="342900" indent="-342900">
              <a:buFontTx/>
              <a:buChar char="-"/>
            </a:pPr>
            <a:r>
              <a:rPr lang="ru-RU" dirty="0">
                <a:solidFill>
                  <a:schemeClr val="bg1"/>
                </a:solidFill>
              </a:rPr>
              <a:t>у</a:t>
            </a:r>
            <a:r>
              <a:rPr lang="ru-RU" dirty="0" smtClean="0">
                <a:solidFill>
                  <a:schemeClr val="bg1"/>
                </a:solidFill>
              </a:rPr>
              <a:t>становить личный контроль за принятием решений, совершением действий (бездействия) работника;</a:t>
            </a:r>
          </a:p>
          <a:p>
            <a:pPr marL="342900" indent="-342900">
              <a:buFontTx/>
              <a:buChar char="-"/>
            </a:pPr>
            <a:r>
              <a:rPr lang="ru-RU" dirty="0">
                <a:solidFill>
                  <a:schemeClr val="bg1"/>
                </a:solidFill>
              </a:rPr>
              <a:t>о</a:t>
            </a:r>
            <a:r>
              <a:rPr lang="ru-RU" dirty="0" smtClean="0">
                <a:solidFill>
                  <a:schemeClr val="bg1"/>
                </a:solidFill>
              </a:rPr>
              <a:t>граничить доступ работника к закрыто информации.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Работник в свою очередь может:</a:t>
            </a:r>
          </a:p>
          <a:p>
            <a:pPr marL="342900" indent="-342900">
              <a:buFontTx/>
              <a:buChar char="-"/>
            </a:pPr>
            <a:r>
              <a:rPr lang="ru-RU" dirty="0">
                <a:solidFill>
                  <a:schemeClr val="bg1"/>
                </a:solidFill>
              </a:rPr>
              <a:t>о</a:t>
            </a:r>
            <a:r>
              <a:rPr lang="ru-RU" dirty="0" smtClean="0">
                <a:solidFill>
                  <a:schemeClr val="bg1"/>
                </a:solidFill>
              </a:rPr>
              <a:t>тказаться от получения выгоды, которая может привести или привела к конфликту интересов;</a:t>
            </a:r>
          </a:p>
          <a:p>
            <a:pPr marL="342900" indent="-342900">
              <a:buFontTx/>
              <a:buChar char="-"/>
            </a:pPr>
            <a:r>
              <a:rPr lang="ru-RU" dirty="0">
                <a:solidFill>
                  <a:schemeClr val="bg1"/>
                </a:solidFill>
              </a:rPr>
              <a:t>з</a:t>
            </a:r>
            <a:r>
              <a:rPr lang="ru-RU" dirty="0" smtClean="0">
                <a:solidFill>
                  <a:schemeClr val="bg1"/>
                </a:solidFill>
              </a:rPr>
              <a:t>аявить самоотвод в принятии решений, совершении действий (бездействия)в отношении лиц, с которыми связана его личная заинтересованность.   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201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1" y="914400"/>
            <a:ext cx="11099079" cy="5079999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Обратите внимание</a:t>
            </a:r>
            <a:r>
              <a:rPr lang="ru-RU" b="1" dirty="0" smtClean="0">
                <a:solidFill>
                  <a:schemeClr val="accent1"/>
                </a:solidFill>
              </a:rPr>
              <a:t>!</a:t>
            </a:r>
            <a:br>
              <a:rPr lang="ru-RU" b="1" dirty="0" smtClean="0">
                <a:solidFill>
                  <a:schemeClr val="accent1"/>
                </a:solidFill>
              </a:rPr>
            </a:br>
            <a:r>
              <a:rPr lang="ru-RU" dirty="0">
                <a:solidFill>
                  <a:schemeClr val="accent1"/>
                </a:solidFill>
              </a:rPr>
              <a:t/>
            </a:r>
            <a:br>
              <a:rPr lang="ru-RU" dirty="0">
                <a:solidFill>
                  <a:schemeClr val="accent1"/>
                </a:solidFill>
              </a:rPr>
            </a:br>
            <a:r>
              <a:rPr lang="ru-RU" sz="2800" dirty="0">
                <a:solidFill>
                  <a:schemeClr val="accent1"/>
                </a:solidFill>
              </a:rPr>
              <a:t>Неурегулированный конфликт интересов может перерасти в уголовное преступление – злоупотребление </a:t>
            </a:r>
            <a:r>
              <a:rPr lang="ru-RU" sz="2800" dirty="0" smtClean="0">
                <a:solidFill>
                  <a:schemeClr val="accent1"/>
                </a:solidFill>
              </a:rPr>
              <a:t>полномочиями. </a:t>
            </a:r>
            <a:br>
              <a:rPr lang="ru-RU" sz="2800" dirty="0" smtClean="0">
                <a:solidFill>
                  <a:schemeClr val="accent1"/>
                </a:solidFill>
              </a:rPr>
            </a:br>
            <a:r>
              <a:rPr lang="ru-RU" sz="2800" dirty="0" smtClean="0">
                <a:solidFill>
                  <a:schemeClr val="accent1"/>
                </a:solidFill>
              </a:rPr>
              <a:t>В </a:t>
            </a:r>
            <a:r>
              <a:rPr lang="ru-RU" sz="2800" dirty="0">
                <a:solidFill>
                  <a:schemeClr val="accent1"/>
                </a:solidFill>
              </a:rPr>
              <a:t>этом случае </a:t>
            </a:r>
            <a:r>
              <a:rPr lang="ru-RU" sz="2800" dirty="0" smtClean="0">
                <a:solidFill>
                  <a:schemeClr val="accent1"/>
                </a:solidFill>
              </a:rPr>
              <a:t>виновное лицо привлекается к уголовной </a:t>
            </a:r>
            <a:r>
              <a:rPr lang="ru-RU" sz="2800" dirty="0">
                <a:solidFill>
                  <a:schemeClr val="accent1"/>
                </a:solidFill>
              </a:rPr>
              <a:t>ответственности.</a:t>
            </a:r>
            <a:br>
              <a:rPr lang="ru-RU" sz="2800" dirty="0">
                <a:solidFill>
                  <a:schemeClr val="accent1"/>
                </a:solidFill>
              </a:rPr>
            </a:br>
            <a:endParaRPr lang="ru-RU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893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AA58-522D-424A-8278-F42D547B0178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45" name="Rectangle 23"/>
          <p:cNvSpPr>
            <a:spLocks noChangeArrowheads="1"/>
          </p:cNvSpPr>
          <p:nvPr/>
        </p:nvSpPr>
        <p:spPr bwMode="auto">
          <a:xfrm>
            <a:off x="331789" y="959320"/>
            <a:ext cx="11441112" cy="5442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752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E2B2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Законодательство о конфликте интересов направлено на урегулирование ситуаций, когда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2E2B2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работник в силу наличия у него определенных полномочий получает возможность принять решение или совершить действие, которое принесет выгоду ему или связанным с ним лицам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E2B2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(например, родственникам или друзьям).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E2B2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В такой ситуации существует вероятность, что работник поддастся соблазну, не сможет действовать объективно и беспристрастно и предпочтет личные интересы интересам своей организации, общества и государства.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E2B2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Если регулирующие органы своевременно узнают о конфликте интересов, у них будет возможность предпринять меры, препятствующие использованию работником своих полномочий в целях получения личной выгоды. </a:t>
            </a:r>
          </a:p>
          <a:p>
            <a:pPr marL="0" marR="0" lvl="0" indent="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E2B2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Таким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E2B2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образом,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E2B2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они смогут не допустить перерастания конфликта интересов в коррупционное правонарушение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E2B2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8" name="Rectangle 24"/>
          <p:cNvSpPr>
            <a:spLocks noChangeArrowheads="1"/>
          </p:cNvSpPr>
          <p:nvPr/>
        </p:nvSpPr>
        <p:spPr bwMode="auto">
          <a:xfrm>
            <a:off x="331788" y="287923"/>
            <a:ext cx="110799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7524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E2B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9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020289" y="1063156"/>
            <a:ext cx="10401299" cy="1354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2E2B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ПРАВОВАЯ</a:t>
            </a:r>
            <a:r>
              <a:rPr kumimoji="0" lang="ru-RU" sz="2800" b="1" i="0" u="sng" strike="noStrike" cap="none" normalizeH="0" dirty="0" smtClean="0">
                <a:ln>
                  <a:noFill/>
                </a:ln>
                <a:solidFill>
                  <a:srgbClr val="2E2B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ОСНОВА:</a:t>
            </a:r>
            <a:endParaRPr kumimoji="0" lang="ru-RU" sz="2800" b="1" i="0" u="sng" strike="noStrike" cap="none" normalizeH="0" baseline="0" dirty="0" smtClean="0">
              <a:ln>
                <a:noFill/>
              </a:ln>
              <a:solidFill>
                <a:srgbClr val="2E2B2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>
              <a:solidFill>
                <a:srgbClr val="2E2B21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2E2B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2E2B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Федеральный закон «О противодействии коррупции» (статьи 10 и 11);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3" name="Group 9490"/>
          <p:cNvGrpSpPr/>
          <p:nvPr/>
        </p:nvGrpSpPr>
        <p:grpSpPr>
          <a:xfrm>
            <a:off x="545466" y="975995"/>
            <a:ext cx="45719" cy="8272130"/>
            <a:chOff x="0" y="0"/>
            <a:chExt cx="19050" cy="914400"/>
          </a:xfrm>
        </p:grpSpPr>
        <p:sp>
          <p:nvSpPr>
            <p:cNvPr id="4" name="Shape 156"/>
            <p:cNvSpPr/>
            <p:nvPr/>
          </p:nvSpPr>
          <p:spPr>
            <a:xfrm>
              <a:off x="0" y="0"/>
              <a:ext cx="0" cy="914400"/>
            </a:xfrm>
            <a:custGeom>
              <a:avLst/>
              <a:gdLst/>
              <a:ahLst/>
              <a:cxnLst/>
              <a:rect l="0" t="0" r="0" b="0"/>
              <a:pathLst>
                <a:path h="914400">
                  <a:moveTo>
                    <a:pt x="0" y="914400"/>
                  </a:moveTo>
                  <a:lnTo>
                    <a:pt x="0" y="0"/>
                  </a:lnTo>
                </a:path>
              </a:pathLst>
            </a:custGeom>
            <a:ln w="19050" cap="flat">
              <a:round/>
            </a:ln>
          </p:spPr>
          <p:style>
            <a:lnRef idx="1">
              <a:srgbClr val="9CBEBD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66943" y="2417032"/>
            <a:ext cx="11507989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6477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647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2E2B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2E2B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Трудовой кодекс РФ (статья 349.2);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647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2E2B2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647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solidFill>
                  <a:srgbClr val="2E2B2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2E2B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Обзор типовых ситуаций конфликта интересов на государственной службе Российской Федерации и порядка их урегулирования;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647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2E2B2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dirty="0" smtClean="0">
                <a:solidFill>
                  <a:srgbClr val="2E2B2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</a:t>
            </a:r>
            <a:r>
              <a:rPr lang="ru-RU" dirty="0" smtClean="0">
                <a:solidFill>
                  <a:srgbClr val="2E2B2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ru-RU" dirty="0" smtClean="0">
                <a:solidFill>
                  <a:srgbClr val="2E2B2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2E2B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Обзоры практики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2E2B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правоприменения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2E2B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в сфере конфликта интересов;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dirty="0">
              <a:solidFill>
                <a:srgbClr val="2E2B21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800" b="0" i="0" u="none" strike="noStrike" cap="none" normalizeH="0" dirty="0" smtClean="0">
                <a:ln>
                  <a:noFill/>
                </a:ln>
                <a:solidFill>
                  <a:srgbClr val="2E2B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sz="1800" b="0" i="0" u="none" strike="noStrike" cap="none" normalizeH="0" dirty="0" smtClean="0">
                <a:ln>
                  <a:noFill/>
                </a:ln>
                <a:solidFill>
                  <a:srgbClr val="2E2B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-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2E2B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Методические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2E2B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рекомендации по вопросам привлечения к ответственности должностных лиц за непринятие мер по предотвращению и (или) урегулированию конфликта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2E2B2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интересов;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ru-RU" dirty="0">
              <a:solidFill>
                <a:srgbClr val="2E2B21"/>
              </a:solidFill>
            </a:endParaRPr>
          </a:p>
          <a:p>
            <a:pPr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2E2B21"/>
                </a:solidFill>
                <a:effectLst/>
                <a:latin typeface="Arial" panose="020B0604020202020204" pitchFamily="34" charset="0"/>
              </a:rPr>
              <a:t>            - Локальные нормативные акты по</a:t>
            </a:r>
            <a:r>
              <a:rPr kumimoji="0" lang="ru-RU" sz="1800" b="0" i="0" u="none" strike="noStrike" cap="none" normalizeH="0" dirty="0" smtClean="0">
                <a:ln>
                  <a:noFill/>
                </a:ln>
                <a:solidFill>
                  <a:srgbClr val="2E2B21"/>
                </a:solidFill>
                <a:effectLst/>
                <a:latin typeface="Arial" panose="020B0604020202020204" pitchFamily="34" charset="0"/>
              </a:rPr>
              <a:t> вопросам противодействия коррупции, принятые работодателем.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336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5157" y="663478"/>
            <a:ext cx="8534400" cy="926332"/>
          </a:xfrm>
        </p:spPr>
        <p:txBody>
          <a:bodyPr>
            <a:normAutofit fontScale="90000"/>
          </a:bodyPr>
          <a:lstStyle/>
          <a:p>
            <a:r>
              <a:rPr lang="ru-RU" b="1" u="sng" dirty="0">
                <a:solidFill>
                  <a:schemeClr val="accent1"/>
                </a:solidFill>
              </a:rPr>
              <a:t>Понятие конфликта интересов</a:t>
            </a:r>
            <a:r>
              <a:rPr lang="ru-RU" dirty="0">
                <a:solidFill>
                  <a:schemeClr val="accent1"/>
                </a:solidFill>
              </a:rPr>
              <a:t/>
            </a:r>
            <a:br>
              <a:rPr lang="ru-RU" dirty="0">
                <a:solidFill>
                  <a:schemeClr val="accent1"/>
                </a:solidFill>
              </a:rPr>
            </a:br>
            <a:endParaRPr lang="ru-RU" dirty="0">
              <a:solidFill>
                <a:schemeClr val="accent1"/>
              </a:solidFill>
            </a:endParaRPr>
          </a:p>
        </p:txBody>
      </p:sp>
      <p:grpSp>
        <p:nvGrpSpPr>
          <p:cNvPr id="4" name="Group 9571"/>
          <p:cNvGrpSpPr/>
          <p:nvPr/>
        </p:nvGrpSpPr>
        <p:grpSpPr>
          <a:xfrm flipV="1">
            <a:off x="545466" y="2887980"/>
            <a:ext cx="45719" cy="8102010"/>
            <a:chOff x="0" y="0"/>
            <a:chExt cx="19050" cy="914400"/>
          </a:xfrm>
        </p:grpSpPr>
        <p:sp>
          <p:nvSpPr>
            <p:cNvPr id="5" name="Shape 249"/>
            <p:cNvSpPr/>
            <p:nvPr/>
          </p:nvSpPr>
          <p:spPr>
            <a:xfrm>
              <a:off x="0" y="0"/>
              <a:ext cx="0" cy="914400"/>
            </a:xfrm>
            <a:custGeom>
              <a:avLst/>
              <a:gdLst/>
              <a:ahLst/>
              <a:cxnLst/>
              <a:rect l="0" t="0" r="0" b="0"/>
              <a:pathLst>
                <a:path h="914400">
                  <a:moveTo>
                    <a:pt x="0" y="914400"/>
                  </a:moveTo>
                  <a:lnTo>
                    <a:pt x="0" y="0"/>
                  </a:lnTo>
                </a:path>
              </a:pathLst>
            </a:custGeom>
            <a:ln w="19050" cap="flat">
              <a:round/>
            </a:ln>
          </p:spPr>
          <p:style>
            <a:lnRef idx="1">
              <a:srgbClr val="9CBEBD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812981513"/>
              </p:ext>
            </p:extLst>
          </p:nvPr>
        </p:nvGraphicFramePr>
        <p:xfrm>
          <a:off x="329610" y="1671922"/>
          <a:ext cx="11596576" cy="36762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0423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457" y="415062"/>
            <a:ext cx="11362477" cy="6113329"/>
          </a:xfrm>
        </p:spPr>
        <p:txBody>
          <a:bodyPr>
            <a:normAutofit/>
          </a:bodyPr>
          <a:lstStyle/>
          <a:p>
            <a:pPr algn="ctr"/>
            <a:r>
              <a:rPr lang="ru-RU" b="1" u="sng" dirty="0">
                <a:solidFill>
                  <a:schemeClr val="accent1"/>
                </a:solidFill>
              </a:rPr>
              <a:t>Особенности определения: возможная </a:t>
            </a:r>
            <a:r>
              <a:rPr lang="ru-RU" b="1" u="sng" dirty="0" smtClean="0">
                <a:solidFill>
                  <a:schemeClr val="accent1"/>
                </a:solidFill>
              </a:rPr>
              <a:t>выгода</a:t>
            </a: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/>
              <a:t/>
            </a:r>
            <a:br>
              <a:rPr lang="ru-RU" b="1" u="sng" dirty="0"/>
            </a:br>
            <a:r>
              <a:rPr lang="ru-RU" sz="1800" b="1" u="sng" dirty="0" smtClean="0">
                <a:solidFill>
                  <a:schemeClr val="accent1"/>
                </a:solidFill>
              </a:rPr>
              <a:t>Какая выгода может побудить работника недолжным образом исполнять свои обязанности?</a:t>
            </a:r>
            <a:br>
              <a:rPr lang="ru-RU" sz="1800" b="1" u="sng" dirty="0" smtClean="0">
                <a:solidFill>
                  <a:schemeClr val="accent1"/>
                </a:solidFill>
              </a:rPr>
            </a:br>
            <a:r>
              <a:rPr lang="ru-RU" sz="1800" b="1" u="sng" dirty="0">
                <a:solidFill>
                  <a:schemeClr val="accent1"/>
                </a:solidFill>
              </a:rPr>
              <a:t/>
            </a:r>
            <a:br>
              <a:rPr lang="ru-RU" sz="1800" b="1" u="sng" dirty="0">
                <a:solidFill>
                  <a:schemeClr val="accent1"/>
                </a:solidFill>
              </a:rPr>
            </a:br>
            <a:r>
              <a:rPr lang="ru-RU" sz="1600" b="1" i="1" dirty="0" smtClean="0">
                <a:solidFill>
                  <a:schemeClr val="bg1"/>
                </a:solidFill>
              </a:rPr>
              <a:t>В соответствии с законодательством о противодействии коррупции личная заинтересованность может выражаться в возможности получения:</a:t>
            </a:r>
            <a:br>
              <a:rPr lang="ru-RU" sz="1600" b="1" i="1" dirty="0" smtClean="0">
                <a:solidFill>
                  <a:schemeClr val="bg1"/>
                </a:solidFill>
              </a:rPr>
            </a:br>
            <a:r>
              <a:rPr lang="ru-RU" sz="1600" b="1" i="1" u="sng" dirty="0" smtClean="0">
                <a:solidFill>
                  <a:schemeClr val="bg1"/>
                </a:solidFill>
              </a:rPr>
              <a:t/>
            </a:r>
            <a:br>
              <a:rPr lang="ru-RU" sz="1600" b="1" i="1" u="sng" dirty="0" smtClean="0">
                <a:solidFill>
                  <a:schemeClr val="bg1"/>
                </a:solidFill>
              </a:rPr>
            </a:br>
            <a:r>
              <a:rPr lang="ru-RU" sz="1600" i="1" dirty="0" smtClean="0">
                <a:solidFill>
                  <a:schemeClr val="bg1"/>
                </a:solidFill>
              </a:rPr>
              <a:t>- денег, предоставлении кредита с заниженной ставкой, иного имущества;</a:t>
            </a:r>
            <a:br>
              <a:rPr lang="ru-RU" sz="1600" i="1" dirty="0" smtClean="0">
                <a:solidFill>
                  <a:schemeClr val="bg1"/>
                </a:solidFill>
              </a:rPr>
            </a:br>
            <a:r>
              <a:rPr lang="ru-RU" sz="1600" i="1" dirty="0">
                <a:solidFill>
                  <a:schemeClr val="bg1"/>
                </a:solidFill>
              </a:rPr>
              <a:t/>
            </a:r>
            <a:br>
              <a:rPr lang="ru-RU" sz="1600" i="1" dirty="0">
                <a:solidFill>
                  <a:schemeClr val="bg1"/>
                </a:solidFill>
              </a:rPr>
            </a:br>
            <a:r>
              <a:rPr lang="ru-RU" sz="1600" i="1" dirty="0" smtClean="0">
                <a:solidFill>
                  <a:schemeClr val="bg1"/>
                </a:solidFill>
              </a:rPr>
              <a:t>- услуг имущественного характера и результатов выполненных работ (например,  туристические путевки, строительство дома или ремонт квартиры и т.д.);</a:t>
            </a:r>
            <a:br>
              <a:rPr lang="ru-RU" sz="1600" i="1" dirty="0" smtClean="0">
                <a:solidFill>
                  <a:schemeClr val="bg1"/>
                </a:solidFill>
              </a:rPr>
            </a:br>
            <a:r>
              <a:rPr lang="ru-RU" sz="1600" i="1" dirty="0">
                <a:solidFill>
                  <a:schemeClr val="bg1"/>
                </a:solidFill>
              </a:rPr>
              <a:t/>
            </a:r>
            <a:br>
              <a:rPr lang="ru-RU" sz="1600" i="1" dirty="0">
                <a:solidFill>
                  <a:schemeClr val="bg1"/>
                </a:solidFill>
              </a:rPr>
            </a:br>
            <a:r>
              <a:rPr lang="ru-RU" sz="1600" i="1" dirty="0" smtClean="0">
                <a:solidFill>
                  <a:schemeClr val="bg1"/>
                </a:solidFill>
              </a:rPr>
              <a:t>- любых преимуществ, в том числе нематериального характера (в частности, избежание дисциплинарной ответственности в случае ненадлежащего исполнения служебных обязанностей, повышение по службе и т. П.)</a:t>
            </a:r>
            <a:endParaRPr lang="ru-RU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099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395" y="270163"/>
            <a:ext cx="11171814" cy="1600201"/>
          </a:xfrm>
        </p:spPr>
        <p:txBody>
          <a:bodyPr/>
          <a:lstStyle/>
          <a:p>
            <a:pPr algn="ctr"/>
            <a:r>
              <a:rPr lang="ru-RU" b="1" u="sng" dirty="0" smtClean="0">
                <a:solidFill>
                  <a:schemeClr val="accent1"/>
                </a:solidFill>
              </a:rPr>
              <a:t>Круг лиц, с которыми может быть связана личная заинтересованность работника:</a:t>
            </a:r>
            <a:endParaRPr lang="ru-RU" b="1" u="sng" dirty="0">
              <a:solidFill>
                <a:schemeClr val="accent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474" y="2161310"/>
            <a:ext cx="11036735" cy="37084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К конфликту интересов может приводить получение выгоды</a:t>
            </a:r>
            <a:r>
              <a:rPr lang="ru-RU" dirty="0" smtClean="0"/>
              <a:t>:</a:t>
            </a:r>
          </a:p>
          <a:p>
            <a:endParaRPr lang="ru-RU" dirty="0"/>
          </a:p>
          <a:p>
            <a:r>
              <a:rPr lang="ru-RU" dirty="0" smtClean="0">
                <a:solidFill>
                  <a:schemeClr val="bg1"/>
                </a:solidFill>
              </a:rPr>
              <a:t>- самим работником;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- его близкими родственниками (</a:t>
            </a:r>
            <a:r>
              <a:rPr lang="ru-RU" dirty="0">
                <a:solidFill>
                  <a:schemeClr val="bg1"/>
                </a:solidFill>
              </a:rPr>
              <a:t>родителями, супругами, детьми, братьями, сестрами работника, а также братьями, сестрами</a:t>
            </a:r>
            <a:r>
              <a:rPr lang="ru-RU" dirty="0" smtClean="0">
                <a:solidFill>
                  <a:schemeClr val="bg1"/>
                </a:solidFill>
              </a:rPr>
              <a:t>, родителями</a:t>
            </a:r>
            <a:r>
              <a:rPr lang="ru-RU" dirty="0">
                <a:solidFill>
                  <a:schemeClr val="bg1"/>
                </a:solidFill>
              </a:rPr>
              <a:t>, детьми супругов и супругами </a:t>
            </a:r>
            <a:r>
              <a:rPr lang="ru-RU" dirty="0" smtClean="0">
                <a:solidFill>
                  <a:schemeClr val="bg1"/>
                </a:solidFill>
              </a:rPr>
              <a:t>детей);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- </a:t>
            </a:r>
            <a:r>
              <a:rPr lang="ru-RU" dirty="0">
                <a:solidFill>
                  <a:schemeClr val="bg1"/>
                </a:solidFill>
              </a:rPr>
              <a:t>гражданами или организациями, с которыми работник и (или) его </a:t>
            </a:r>
            <a:r>
              <a:rPr lang="ru-RU" dirty="0" smtClean="0">
                <a:solidFill>
                  <a:schemeClr val="bg1"/>
                </a:solidFill>
              </a:rPr>
              <a:t>близкие родственники</a:t>
            </a:r>
            <a:r>
              <a:rPr lang="ru-RU" dirty="0">
                <a:solidFill>
                  <a:schemeClr val="bg1"/>
                </a:solidFill>
              </a:rPr>
              <a:t>	(свойственники)	связаны	имущественными, корпоративными </a:t>
            </a:r>
            <a:r>
              <a:rPr lang="ru-RU" dirty="0" smtClean="0">
                <a:solidFill>
                  <a:schemeClr val="bg1"/>
                </a:solidFill>
              </a:rPr>
              <a:t>или иными </a:t>
            </a:r>
            <a:r>
              <a:rPr lang="ru-RU" dirty="0">
                <a:solidFill>
                  <a:schemeClr val="bg1"/>
                </a:solidFill>
              </a:rPr>
              <a:t>близкими отношениями.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1504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0922" y="872836"/>
            <a:ext cx="11171813" cy="1101437"/>
          </a:xfrm>
        </p:spPr>
        <p:txBody>
          <a:bodyPr/>
          <a:lstStyle/>
          <a:p>
            <a:pPr algn="ctr"/>
            <a:r>
              <a:rPr lang="ru-RU" b="1" u="sng" dirty="0" smtClean="0">
                <a:solidFill>
                  <a:schemeClr val="bg1"/>
                </a:solidFill>
              </a:rPr>
              <a:t>Иные близкие лица</a:t>
            </a:r>
            <a:endParaRPr lang="ru-RU" b="1" u="sng" dirty="0">
              <a:solidFill>
                <a:schemeClr val="bg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2067791"/>
            <a:ext cx="10818524" cy="3926609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Круг иных близких лиц законодателем не определен, к ним могут относиться граждане, с которыми работника связывают например:</a:t>
            </a:r>
          </a:p>
          <a:p>
            <a:endParaRPr lang="ru-RU" dirty="0">
              <a:solidFill>
                <a:schemeClr val="bg1"/>
              </a:solidFill>
            </a:endParaRPr>
          </a:p>
          <a:p>
            <a:pPr lvl="0"/>
            <a:r>
              <a:rPr lang="ru-RU" dirty="0" smtClean="0">
                <a:solidFill>
                  <a:schemeClr val="bg1"/>
                </a:solidFill>
              </a:rPr>
              <a:t>- </a:t>
            </a:r>
            <a:r>
              <a:rPr lang="ru-RU" dirty="0">
                <a:solidFill>
                  <a:schemeClr val="bg1"/>
                </a:solidFill>
              </a:rPr>
              <a:t>отношения родства и свойства помимо тех, которые прямо названы в законе;</a:t>
            </a:r>
          </a:p>
          <a:p>
            <a:pPr lvl="0"/>
            <a:r>
              <a:rPr lang="ru-RU" dirty="0" smtClean="0">
                <a:solidFill>
                  <a:schemeClr val="bg1"/>
                </a:solidFill>
              </a:rPr>
              <a:t>- </a:t>
            </a:r>
            <a:r>
              <a:rPr lang="ru-RU" dirty="0">
                <a:solidFill>
                  <a:schemeClr val="bg1"/>
                </a:solidFill>
              </a:rPr>
              <a:t>фактические брачные отношения;</a:t>
            </a:r>
          </a:p>
          <a:p>
            <a:pPr lvl="0"/>
            <a:r>
              <a:rPr lang="ru-RU" dirty="0" smtClean="0">
                <a:solidFill>
                  <a:schemeClr val="bg1"/>
                </a:solidFill>
              </a:rPr>
              <a:t>- </a:t>
            </a:r>
            <a:r>
              <a:rPr lang="ru-RU" dirty="0">
                <a:solidFill>
                  <a:schemeClr val="bg1"/>
                </a:solidFill>
              </a:rPr>
              <a:t>дружеские отношения;</a:t>
            </a:r>
          </a:p>
          <a:p>
            <a:pPr lvl="0"/>
            <a:r>
              <a:rPr lang="ru-RU" dirty="0" smtClean="0">
                <a:solidFill>
                  <a:schemeClr val="bg1"/>
                </a:solidFill>
              </a:rPr>
              <a:t>- </a:t>
            </a:r>
            <a:r>
              <a:rPr lang="ru-RU" dirty="0">
                <a:solidFill>
                  <a:schemeClr val="bg1"/>
                </a:solidFill>
              </a:rPr>
              <a:t>отношения с отчимом/мачехой, пасынком/падчерицей;</a:t>
            </a:r>
          </a:p>
          <a:p>
            <a:pPr lvl="0"/>
            <a:r>
              <a:rPr lang="ru-RU" dirty="0" smtClean="0">
                <a:solidFill>
                  <a:schemeClr val="bg1"/>
                </a:solidFill>
              </a:rPr>
              <a:t>- </a:t>
            </a:r>
            <a:r>
              <a:rPr lang="ru-RU" dirty="0">
                <a:solidFill>
                  <a:schemeClr val="bg1"/>
                </a:solidFill>
              </a:rPr>
              <a:t>отношения с бывшими супругами.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2589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1028816" cy="1317171"/>
          </a:xfrm>
        </p:spPr>
        <p:txBody>
          <a:bodyPr/>
          <a:lstStyle/>
          <a:p>
            <a:pPr algn="ctr"/>
            <a:r>
              <a:rPr lang="ru-RU" b="1" u="sng" dirty="0" smtClean="0">
                <a:solidFill>
                  <a:schemeClr val="bg1"/>
                </a:solidFill>
              </a:rPr>
              <a:t>Конфликт интересов, связанный с прямой личной заинтересованностью</a:t>
            </a:r>
            <a:endParaRPr lang="ru-RU" b="1" u="sng" dirty="0">
              <a:solidFill>
                <a:schemeClr val="bg1"/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627069744"/>
              </p:ext>
            </p:extLst>
          </p:nvPr>
        </p:nvGraphicFramePr>
        <p:xfrm>
          <a:off x="684211" y="2177143"/>
          <a:ext cx="10919959" cy="4365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8279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11137673" cy="1491343"/>
          </a:xfrm>
        </p:spPr>
        <p:txBody>
          <a:bodyPr/>
          <a:lstStyle/>
          <a:p>
            <a:pPr algn="ctr"/>
            <a:r>
              <a:rPr lang="ru-RU" b="1" u="sng" dirty="0" smtClean="0">
                <a:solidFill>
                  <a:schemeClr val="accent1"/>
                </a:solidFill>
              </a:rPr>
              <a:t>Конфликт интересов, связанный с косвенной личной заинтересованностью</a:t>
            </a:r>
            <a:endParaRPr lang="ru-RU" b="1" u="sng" dirty="0">
              <a:solidFill>
                <a:schemeClr val="accent1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876079245"/>
              </p:ext>
            </p:extLst>
          </p:nvPr>
        </p:nvGraphicFramePr>
        <p:xfrm>
          <a:off x="684211" y="2177143"/>
          <a:ext cx="10843759" cy="38172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2313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164</TotalTime>
  <Words>975</Words>
  <Application>Microsoft Office PowerPoint</Application>
  <PresentationFormat>Широкоэкранный</PresentationFormat>
  <Paragraphs>83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Century Gothic</vt:lpstr>
      <vt:lpstr>Wingdings 3</vt:lpstr>
      <vt:lpstr>Сектор</vt:lpstr>
      <vt:lpstr>МИНИСТЕРСТВО НАУКИ И ВЫСШЕГО ОБРАЗОВАНИЯ РОССИЙСКОЙ ФЕДЕРАЦИИ ФЕДЕРАЛЬНОЕ ГОСУДАРСТВЕННОЕ АВТОНОМНОЕ ОБРАЗОВАТЕЛЬНОЕ УЧРЕЖДЕНИЕ ВЫСШЕГО ОБРАЗОВАНИЯ «СЕВАСТОПОЛЬСКИЙ ГОСУДАРСТВЕННЫЙ УНИВЕРСИТЕТ»  ЛЕКЦИЯ-ПРЕЗЕНТАЦИЯ </vt:lpstr>
      <vt:lpstr>Презентация PowerPoint</vt:lpstr>
      <vt:lpstr>Презентация PowerPoint</vt:lpstr>
      <vt:lpstr>Понятие конфликта интересов </vt:lpstr>
      <vt:lpstr>Особенности определения: возможная выгода  Какая выгода может побудить работника недолжным образом исполнять свои обязанности?  В соответствии с законодательством о противодействии коррупции личная заинтересованность может выражаться в возможности получения:  - денег, предоставлении кредита с заниженной ставкой, иного имущества;  - услуг имущественного характера и результатов выполненных работ (например,  туристические путевки, строительство дома или ремонт квартиры и т.д.);  - любых преимуществ, в том числе нематериального характера (в частности, избежание дисциплинарной ответственности в случае ненадлежащего исполнения служебных обязанностей, повышение по службе и т. П.)</vt:lpstr>
      <vt:lpstr>Круг лиц, с которыми может быть связана личная заинтересованность работника:</vt:lpstr>
      <vt:lpstr>Иные близкие лица</vt:lpstr>
      <vt:lpstr>Конфликт интересов, связанный с прямой личной заинтересованностью</vt:lpstr>
      <vt:lpstr>Конфликт интересов, связанный с косвенной личной заинтересованностью</vt:lpstr>
      <vt:lpstr>Типовые сферы возникновения конфликта интересов</vt:lpstr>
      <vt:lpstr>   урегулирование конфликта интересов  Урегулирование конфликта интересов включает в себя три элемента  </vt:lpstr>
      <vt:lpstr>Предотвращение конфликта интересов</vt:lpstr>
      <vt:lpstr>Выявление конфликта интересов</vt:lpstr>
      <vt:lpstr>УРЕГУЛИРОВАНИЕ Конфликта интересов</vt:lpstr>
      <vt:lpstr>Обратите внимание!  Неурегулированный конфликт интересов может перерасти в уголовное преступление – злоупотребление полномочиями.  В этом случае виновное лицо привлекается к уголовной ответственности.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НАУКИ И ВЫСШЕГО ОБРАЗОВАНИЯ РОССИЙСКОЙ ФЕДЕРАЦИИ ФЕДЕРАЛЬНОЕ ГОСУДАРСТВЕННОЕ АВТОНОМНОЕ ОБРАЗОВАТЕЛЬНОЕ УЧРЕЖДЕНИЕ ВЫСШЕГО ОБРАЗОВАНИЯ «СЕВАСТОПОЛЬСКИЙ ГОСУДАРСТВЕННЫЙ УНИВЕРСИТЕТ»  ЛЕКЦИЯ-ПРЕЗЕНТАЦИЯ</dc:title>
  <dc:creator>SAMSUNG</dc:creator>
  <cp:lastModifiedBy>SAMSUNG</cp:lastModifiedBy>
  <cp:revision>19</cp:revision>
  <dcterms:created xsi:type="dcterms:W3CDTF">2023-01-10T14:13:29Z</dcterms:created>
  <dcterms:modified xsi:type="dcterms:W3CDTF">2023-01-11T10:55:29Z</dcterms:modified>
</cp:coreProperties>
</file>