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7" r:id="rId7"/>
    <p:sldId id="280" r:id="rId8"/>
    <p:sldId id="261" r:id="rId9"/>
    <p:sldId id="262" r:id="rId10"/>
    <p:sldId id="264" r:id="rId11"/>
    <p:sldId id="277" r:id="rId12"/>
    <p:sldId id="263" r:id="rId13"/>
    <p:sldId id="278" r:id="rId14"/>
    <p:sldId id="266" r:id="rId15"/>
    <p:sldId id="279" r:id="rId16"/>
    <p:sldId id="27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13241-8FC6-4F74-B8AA-29E6991AEB8A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451A-77C0-430C-9666-130BE59F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51A-77C0-430C-9666-130BE59F79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8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51A-77C0-430C-9666-130BE59F79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3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51A-77C0-430C-9666-130BE59F79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6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5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2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3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1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3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0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9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4183-1045-4B86-92C0-33C766AF6240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892F-2151-4E4C-8C85-F36BCE84C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vbarashkin@sevsu.ru" TargetMode="External"/><Relationship Id="rId4" Type="http://schemas.openxmlformats.org/officeDocument/2006/relationships/hyperlink" Target="mailto:egtsokur@sevsu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75" y="1236663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Rules of migration </a:t>
            </a:r>
            <a:r>
              <a:rPr lang="en-US" sz="4800" dirty="0" smtClean="0">
                <a:latin typeface="Impact" panose="020B0806030902050204" pitchFamily="34" charset="0"/>
              </a:rPr>
              <a:t>for </a:t>
            </a:r>
            <a:r>
              <a:rPr lang="en-US" sz="4800" dirty="0">
                <a:latin typeface="Impact" panose="020B0806030902050204" pitchFamily="34" charset="0"/>
              </a:rPr>
              <a:t>foreign students of the Sevastopol State University</a:t>
            </a:r>
            <a:endParaRPr lang="ru-RU" sz="4800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5" y="9865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3815861"/>
            <a:ext cx="3042139" cy="3042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7023" y="2954215"/>
            <a:ext cx="3903785" cy="3903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3948907"/>
            <a:ext cx="2524012" cy="26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7958" y="402753"/>
            <a:ext cx="9432758" cy="1668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Required documents for conducting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dactyloscopic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examination for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MINOR STUDENTS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290" y="3182477"/>
            <a:ext cx="3415758" cy="243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Passport +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notarized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translation into Russian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registration notification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migration card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6761" y="3182477"/>
            <a:ext cx="3602514" cy="238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Certificates obtained after a medical examination (drug doctor, certificate of absence of HIV infection, medical conclusion)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566538">
            <a:off x="2115853" y="2167380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72196" y="2201295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38478" y="3153979"/>
            <a:ext cx="3546025" cy="2909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Power of attorney from parents to a representative in Russia to represent interests in the Federal Migration Service and in polyclinics during medical examinations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(the power of attorney must be issued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the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origin country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notarized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into Russian language)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978755">
            <a:off x="9231124" y="2172252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Example of medical certificates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480" y="2068146"/>
            <a:ext cx="4311366" cy="32172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6338" y="3358662"/>
            <a:ext cx="624254" cy="123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338" y="3481754"/>
            <a:ext cx="1820008" cy="1406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8253" y="3676751"/>
            <a:ext cx="1087315" cy="130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1922" y="4117730"/>
            <a:ext cx="2212731" cy="225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5567" y="2170418"/>
            <a:ext cx="4640866" cy="31295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34131" y="3305908"/>
            <a:ext cx="838069" cy="175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74551" y="3550548"/>
            <a:ext cx="2487895" cy="256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6275" y="3941885"/>
            <a:ext cx="838069" cy="175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8445" y="2073440"/>
            <a:ext cx="4647028" cy="33806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11184" y="3217985"/>
            <a:ext cx="838069" cy="175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69213" y="3497794"/>
            <a:ext cx="1480040" cy="124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50179" y="4264269"/>
            <a:ext cx="1201552" cy="79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Contacts for booking an appointment with a medical organization and the Migration Office</a:t>
            </a:r>
            <a:endParaRPr lang="ru-RU" sz="3600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480872" y="1909481"/>
            <a:ext cx="3320711" cy="227703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MATURE STUDENTS</a:t>
            </a:r>
          </a:p>
          <a:p>
            <a:pPr algn="ctr"/>
            <a:r>
              <a:rPr lang="en-US" sz="2800" spc="-1" dirty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Sevastopol, </a:t>
            </a:r>
          </a:p>
          <a:p>
            <a:pPr algn="ctr"/>
            <a:r>
              <a:rPr lang="en-US" sz="2800" spc="-1" dirty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4 Boris </a:t>
            </a:r>
            <a:r>
              <a:rPr lang="en-US" sz="2800" spc="-1" dirty="0" err="1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Mikhailov</a:t>
            </a:r>
            <a:r>
              <a:rPr lang="en-US" sz="2800" spc="-1" dirty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 Street, office 201</a:t>
            </a:r>
          </a:p>
          <a:p>
            <a:pPr algn="ctr"/>
            <a:r>
              <a:rPr lang="en-US" sz="2800" spc="-1" dirty="0">
                <a:solidFill>
                  <a:srgbClr val="000000"/>
                </a:solidFill>
                <a:latin typeface="Impact" panose="020B0806030902050204" pitchFamily="34" charset="0"/>
                <a:ea typeface="Times New Roman"/>
              </a:rPr>
              <a:t>Tue. and Thu.</a:t>
            </a:r>
            <a:endParaRPr lang="ru-RU" sz="2400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855726" y="2321859"/>
            <a:ext cx="3046582" cy="226807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Impact" panose="020B0806030902050204" pitchFamily="34" charset="0"/>
              </a:rPr>
              <a:t>Miner students</a:t>
            </a:r>
            <a:endParaRPr lang="ru-RU" sz="2800" dirty="0" smtClean="0">
              <a:latin typeface="Impact" panose="020B080603090205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Impact" panose="020B0806030902050204" pitchFamily="34" charset="0"/>
              </a:rPr>
              <a:t>Sevastopol, 20 Lenin Street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Impact" panose="020B0806030902050204" pitchFamily="34" charset="0"/>
              </a:rPr>
              <a:t>Sevastopol, 19G </a:t>
            </a:r>
            <a:r>
              <a:rPr lang="en-US" sz="2800" dirty="0" err="1">
                <a:solidFill>
                  <a:schemeClr val="tx1"/>
                </a:solidFill>
                <a:latin typeface="Impact" panose="020B0806030902050204" pitchFamily="34" charset="0"/>
              </a:rPr>
              <a:t>Yumashev</a:t>
            </a:r>
            <a:r>
              <a:rPr lang="en-US" sz="2800" dirty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Impact" panose="020B0806030902050204" pitchFamily="34" charset="0"/>
              </a:rPr>
              <a:t>Street</a:t>
            </a:r>
            <a:endParaRPr lang="ru-RU" sz="28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8956451" y="2707342"/>
            <a:ext cx="2751455" cy="224117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Impact" panose="020B0806030902050204" pitchFamily="34" charset="0"/>
              </a:rPr>
              <a:t>FOR DACTYLOSCOPY RECORDING</a:t>
            </a:r>
            <a:r>
              <a:rPr lang="en-US" sz="2000" dirty="0" smtClean="0">
                <a:latin typeface="Impact" panose="020B0806030902050204" pitchFamily="34" charset="0"/>
              </a:rPr>
              <a:t>:</a:t>
            </a:r>
          </a:p>
          <a:p>
            <a:pPr algn="ctr"/>
            <a:r>
              <a:rPr lang="ru-RU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+</a:t>
            </a:r>
            <a:r>
              <a:rPr lang="ru-RU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7869273-82-16</a:t>
            </a:r>
            <a:r>
              <a:rPr lang="en-US" sz="2000" spc="-1" dirty="0" smtClean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 </a:t>
            </a:r>
            <a:endParaRPr lang="ru-RU" sz="2000" spc="-1" dirty="0" smtClean="0">
              <a:solidFill>
                <a:srgbClr val="000000"/>
              </a:solidFill>
              <a:latin typeface="Impact" panose="020B0806030902050204" pitchFamily="34" charset="0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000" strike="noStrike" spc="-1" dirty="0" smtClean="0">
                <a:solidFill>
                  <a:srgbClr val="FF0000"/>
                </a:solidFill>
                <a:latin typeface="Impact" panose="020B0806030902050204" pitchFamily="34" charset="0"/>
                <a:ea typeface="DejaVu Sans"/>
              </a:rPr>
              <a:t> from </a:t>
            </a:r>
            <a:r>
              <a:rPr lang="ru-RU" sz="2000" strike="noStrike" spc="-1" dirty="0" smtClean="0">
                <a:solidFill>
                  <a:srgbClr val="FF0000"/>
                </a:solidFill>
                <a:latin typeface="Impact" panose="020B0806030902050204" pitchFamily="34" charset="0"/>
                <a:ea typeface="DejaVu Sans"/>
              </a:rPr>
              <a:t>09.00 </a:t>
            </a:r>
            <a:r>
              <a:rPr lang="en-US" sz="2000" strike="noStrike" spc="-1" dirty="0" smtClean="0">
                <a:solidFill>
                  <a:srgbClr val="FF0000"/>
                </a:solidFill>
                <a:latin typeface="Impact" panose="020B0806030902050204" pitchFamily="34" charset="0"/>
                <a:ea typeface="DejaVu Sans"/>
              </a:rPr>
              <a:t>to</a:t>
            </a:r>
            <a:r>
              <a:rPr lang="ru-RU" sz="2000" strike="noStrike" spc="-1" dirty="0" smtClean="0">
                <a:solidFill>
                  <a:srgbClr val="FF0000"/>
                </a:solidFill>
                <a:latin typeface="Impact" panose="020B0806030902050204" pitchFamily="34" charset="0"/>
                <a:ea typeface="DejaVu Sans"/>
              </a:rPr>
              <a:t> </a:t>
            </a:r>
            <a:r>
              <a:rPr lang="ru-RU" sz="2000" strike="noStrike" spc="-1" dirty="0" smtClean="0">
                <a:solidFill>
                  <a:srgbClr val="FF0000"/>
                </a:solidFill>
                <a:latin typeface="Impact" panose="020B0806030902050204" pitchFamily="34" charset="0"/>
                <a:ea typeface="DejaVu Sans"/>
              </a:rPr>
              <a:t>17.00</a:t>
            </a:r>
            <a:endParaRPr lang="ru-RU" sz="2000" strike="noStrike" spc="-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6876" y="2707342"/>
            <a:ext cx="4126866" cy="41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26"/>
            <a:ext cx="5404339" cy="1325563"/>
          </a:xfrm>
        </p:spPr>
        <p:txBody>
          <a:bodyPr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What are the prices?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5279164" y="376864"/>
            <a:ext cx="3169512" cy="17738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Medical check-up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8900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rub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8801101" y="289263"/>
            <a:ext cx="3133724" cy="179228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Dactyloscopy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3300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rub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8448676" y="4266630"/>
            <a:ext cx="3600450" cy="22675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Medical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insurance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FROM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4000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RUB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4351563" y="4335788"/>
            <a:ext cx="3533776" cy="236277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registration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Governmental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dormitory )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FROM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850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RUB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TO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1350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RUB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4" y="1185407"/>
            <a:ext cx="4876800" cy="4876800"/>
          </a:xfrm>
          <a:prstGeom prst="rect">
            <a:avLst/>
          </a:prstGeom>
        </p:spPr>
      </p:pic>
      <p:sp>
        <p:nvSpPr>
          <p:cNvPr id="10" name="Капля 9"/>
          <p:cNvSpPr/>
          <p:nvPr/>
        </p:nvSpPr>
        <p:spPr>
          <a:xfrm>
            <a:off x="6610352" y="2284626"/>
            <a:ext cx="3638549" cy="177893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State fee for a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visa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6000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rub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7"/>
          <a:stretch/>
        </p:blipFill>
        <p:spPr>
          <a:xfrm>
            <a:off x="4585188" y="1441141"/>
            <a:ext cx="3162300" cy="25153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1557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Let's repeat the IMPORTANT deadlines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54920" y="778359"/>
            <a:ext cx="3667512" cy="345427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7 </a:t>
            </a:r>
            <a:r>
              <a:rPr lang="en-US" sz="2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working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days 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for submission of registration documents </a:t>
            </a:r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(starting from the date of crossing 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the border)</a:t>
            </a:r>
          </a:p>
        </p:txBody>
      </p:sp>
      <p:sp>
        <p:nvSpPr>
          <p:cNvPr id="5" name="Семиугольник 4"/>
          <p:cNvSpPr/>
          <p:nvPr/>
        </p:nvSpPr>
        <p:spPr>
          <a:xfrm>
            <a:off x="1888676" y="4159623"/>
            <a:ext cx="3855449" cy="269837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30 calendar days 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from the date of arrival in Russia to undergo a medical examination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Dactyloscopy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Семиугольник 5"/>
          <p:cNvSpPr/>
          <p:nvPr/>
        </p:nvSpPr>
        <p:spPr>
          <a:xfrm>
            <a:off x="8334376" y="1136772"/>
            <a:ext cx="3567996" cy="269837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3 working days 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for re-registration if you went to another city in Russia during your studies</a:t>
            </a:r>
          </a:p>
        </p:txBody>
      </p:sp>
      <p:sp>
        <p:nvSpPr>
          <p:cNvPr id="8" name="Семиугольник 7"/>
          <p:cNvSpPr/>
          <p:nvPr/>
        </p:nvSpPr>
        <p:spPr>
          <a:xfrm>
            <a:off x="7115175" y="4159622"/>
            <a:ext cx="3943349" cy="269837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SUBMIT THE DOCUMENTS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45 DAYS BEFORE THE EXPIRATION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YOUR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VISA!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7"/>
          <a:stretch/>
        </p:blipFill>
        <p:spPr>
          <a:xfrm>
            <a:off x="4585188" y="1661437"/>
            <a:ext cx="3162300" cy="25153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746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Let's review the important </a:t>
            </a:r>
            <a:r>
              <a:rPr lang="en-US" dirty="0" smtClean="0">
                <a:latin typeface="Impact" panose="020B0806030902050204" pitchFamily="34" charset="0"/>
              </a:rPr>
              <a:t>deadlines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 </a:t>
            </a:r>
            <a:r>
              <a:rPr lang="en-US" dirty="0">
                <a:latin typeface="Impact" panose="020B0806030902050204" pitchFamily="34" charset="0"/>
              </a:rPr>
              <a:t>for senior students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100747" y="1019176"/>
            <a:ext cx="3899753" cy="30618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7 working days 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for submission of registration documents (starting from the date of crossing the border)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1894848" y="4117447"/>
            <a:ext cx="4525001" cy="274055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30 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calendar days </a:t>
            </a:r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before 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the end of the old medical certificates,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make 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new medical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examination and submit copies of the new certificates to the office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B-304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Семиугольник 5"/>
          <p:cNvSpPr/>
          <p:nvPr/>
        </p:nvSpPr>
        <p:spPr>
          <a:xfrm>
            <a:off x="8001000" y="1381125"/>
            <a:ext cx="4009810" cy="262657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3 working days 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for re-registration if you went to another city in Russia during your studies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7134225" y="4265663"/>
            <a:ext cx="4162425" cy="259233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SUBMIT THE DOCUMENTS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45 DAYS BEFORE THE EXPIRATION OF YOUR VISA!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Responsibility for time violations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354" y="1466849"/>
            <a:ext cx="4166821" cy="229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Not submitted the registration document on time (missed the deadline</a:t>
            </a:r>
            <a:r>
              <a:rPr lang="en-US" sz="2400" dirty="0" smtClean="0">
                <a:latin typeface="Impact" panose="020B0806030902050204" pitchFamily="34" charset="0"/>
              </a:rPr>
              <a:t>)</a:t>
            </a:r>
          </a:p>
          <a:p>
            <a:pPr algn="ctr"/>
            <a:r>
              <a:rPr lang="en-US" sz="2400" dirty="0">
                <a:latin typeface="Impact" panose="020B0806030902050204" pitchFamily="34" charset="0"/>
              </a:rPr>
              <a:t>1st and 2nd time: </a:t>
            </a:r>
            <a:r>
              <a:rPr lang="en-US" sz="2400" dirty="0">
                <a:solidFill>
                  <a:srgbClr val="FFC000"/>
                </a:solidFill>
                <a:latin typeface="Impact" panose="020B0806030902050204" pitchFamily="34" charset="0"/>
              </a:rPr>
              <a:t>FINE 2000 </a:t>
            </a:r>
            <a:r>
              <a:rPr lang="en-US" sz="2400" dirty="0" smtClean="0">
                <a:solidFill>
                  <a:srgbClr val="FFC000"/>
                </a:solidFill>
                <a:latin typeface="Impact" panose="020B0806030902050204" pitchFamily="34" charset="0"/>
              </a:rPr>
              <a:t>rubles</a:t>
            </a:r>
          </a:p>
          <a:p>
            <a:pPr algn="ctr"/>
            <a:r>
              <a:rPr lang="en-US" sz="2400" dirty="0">
                <a:latin typeface="Impact" panose="020B0806030902050204" pitchFamily="34" charset="0"/>
              </a:rPr>
              <a:t>3rd time</a:t>
            </a:r>
            <a:r>
              <a:rPr lang="ru-RU" sz="2400" dirty="0" smtClean="0">
                <a:latin typeface="Impact" panose="020B080603090205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DEPORTATION</a:t>
            </a:r>
            <a:endParaRPr lang="ru-RU" sz="2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32884" y="1466849"/>
            <a:ext cx="3704491" cy="4236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Impact" panose="020B0806030902050204" pitchFamily="34" charset="0"/>
              </a:rPr>
              <a:t>Failed to do medical check up and </a:t>
            </a:r>
            <a:r>
              <a:rPr lang="en-US" sz="2800" dirty="0" err="1" smtClean="0">
                <a:latin typeface="Impact" panose="020B0806030902050204" pitchFamily="34" charset="0"/>
              </a:rPr>
              <a:t>dactyloscopy</a:t>
            </a:r>
            <a:r>
              <a:rPr lang="en-US" sz="2800" dirty="0" smtClean="0">
                <a:latin typeface="Impact" panose="020B0806030902050204" pitchFamily="34" charset="0"/>
              </a:rPr>
              <a:t> within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30 </a:t>
            </a:r>
            <a:r>
              <a:rPr lang="en-US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days</a:t>
            </a:r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smtClean="0">
                <a:latin typeface="Impact" panose="020B0806030902050204" pitchFamily="34" charset="0"/>
              </a:rPr>
              <a:t>or failed to renew medical check up within</a:t>
            </a:r>
            <a:r>
              <a:rPr lang="ru-RU" sz="2800" dirty="0" smtClean="0">
                <a:latin typeface="Impact" panose="020B080603090205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30 </a:t>
            </a:r>
            <a:r>
              <a:rPr lang="en-US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days</a:t>
            </a:r>
            <a:endParaRPr lang="ru-RU" sz="2800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Impact" panose="020B0806030902050204" pitchFamily="34" charset="0"/>
              </a:rPr>
              <a:t>DEPORTATION</a:t>
            </a:r>
            <a:endParaRPr lang="ru-RU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13" y="1950426"/>
            <a:ext cx="4062046" cy="40620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354" y="3911784"/>
            <a:ext cx="4166821" cy="1791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Failed to apply for visa extension and </a:t>
            </a:r>
            <a:r>
              <a:rPr lang="en-US" sz="2400" dirty="0" smtClean="0">
                <a:latin typeface="Impact" panose="020B0806030902050204" pitchFamily="34" charset="0"/>
              </a:rPr>
              <a:t>renewal</a:t>
            </a:r>
            <a:r>
              <a:rPr lang="ru-RU" sz="2400" dirty="0" smtClean="0">
                <a:latin typeface="Impact" panose="020B080603090205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DEPORTATION</a:t>
            </a:r>
            <a:endParaRPr lang="ru-RU" sz="3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62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SIM CARD REGISTRATION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5020" y="1125416"/>
            <a:ext cx="6989884" cy="1046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Liberation Sans"/>
                <a:cs typeface="Liberation Sans"/>
              </a:rPr>
              <a:t>Starting from January 1, 2025, foreign citizens can only apply for a SIM card using biometrics.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5432" y="2999874"/>
            <a:ext cx="3497179" cy="186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800" dirty="0">
                <a:latin typeface="Impact" panose="020B0806030902050204" pitchFamily="34" charset="0"/>
              </a:rPr>
              <a:t>We get the SNILS</a:t>
            </a:r>
          </a:p>
          <a:p>
            <a:pPr algn="ctr"/>
            <a:r>
              <a:rPr lang="en-US" sz="2800" dirty="0">
                <a:latin typeface="Impact" panose="020B0806030902050204" pitchFamily="34" charset="0"/>
              </a:rPr>
              <a:t>How to do it?</a:t>
            </a:r>
            <a:endParaRPr lang="ru-RU" sz="2800" dirty="0" smtClean="0"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3894" y="2566737"/>
            <a:ext cx="6304547" cy="163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Prepare a notarized translation of your </a:t>
            </a:r>
            <a:r>
              <a:rPr lang="en-US" sz="2400" dirty="0" smtClean="0">
                <a:latin typeface="Impact" panose="020B0806030902050204" pitchFamily="34" charset="0"/>
              </a:rPr>
              <a:t>passport +migration card+ registration + green card (</a:t>
            </a:r>
            <a:r>
              <a:rPr lang="en-US" sz="2400" dirty="0" err="1" smtClean="0">
                <a:latin typeface="Impact" panose="020B0806030902050204" pitchFamily="34" charset="0"/>
              </a:rPr>
              <a:t>dactyloscopy</a:t>
            </a:r>
            <a:r>
              <a:rPr lang="en-US" sz="2400" dirty="0" smtClean="0">
                <a:latin typeface="Impact" panose="020B0806030902050204" pitchFamily="34" charset="0"/>
              </a:rPr>
              <a:t>)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3894" y="4860758"/>
            <a:ext cx="6304547" cy="1159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Go to </a:t>
            </a:r>
            <a:r>
              <a:rPr lang="en-US" sz="2400" dirty="0">
                <a:latin typeface="Impact" panose="020B0806030902050204" pitchFamily="34" charset="0"/>
              </a:rPr>
              <a:t>the Social Fund of the Russian Federation or the Multifunctional Center (My Documents)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4651162">
            <a:off x="4561180" y="2851533"/>
            <a:ext cx="401052" cy="844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746172">
            <a:off x="4538408" y="4676057"/>
            <a:ext cx="401052" cy="794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Russian Social Fund addresses in Sevastopol: </a:t>
            </a:r>
            <a:endParaRPr lang="ru-RU" sz="4800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299018,. Sevastopol, </a:t>
            </a:r>
            <a:r>
              <a:rPr lang="en-US" sz="3600" dirty="0" err="1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st.</a:t>
            </a: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 </a:t>
            </a:r>
            <a:r>
              <a:rPr lang="en-US" sz="3600" dirty="0" err="1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Urytskyi</a:t>
            </a: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, d. 2</a:t>
            </a:r>
          </a:p>
          <a:p>
            <a:pPr>
              <a:defRPr/>
            </a:pP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299008,. Sevastopol, </a:t>
            </a:r>
            <a:r>
              <a:rPr lang="en-US" sz="3600" dirty="0" err="1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st.</a:t>
            </a: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 </a:t>
            </a:r>
            <a:r>
              <a:rPr lang="en-US" sz="3600" dirty="0" err="1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Pozharova</a:t>
            </a: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, d. 5</a:t>
            </a:r>
          </a:p>
          <a:p>
            <a:pPr>
              <a:defRPr/>
            </a:pP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299003,. Sevastopol, </a:t>
            </a:r>
            <a:r>
              <a:rPr lang="en-US" sz="3600" dirty="0" err="1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st.</a:t>
            </a: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 </a:t>
            </a:r>
            <a:r>
              <a:rPr lang="en-US" sz="3600" dirty="0" err="1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Kievskaya</a:t>
            </a: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, </a:t>
            </a:r>
            <a:r>
              <a:rPr lang="en-US" sz="3600" dirty="0" err="1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zd</a:t>
            </a: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. 11</a:t>
            </a:r>
          </a:p>
          <a:p>
            <a:pPr>
              <a:defRPr/>
            </a:pP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299007,. Sevastopol, </a:t>
            </a:r>
            <a:r>
              <a:rPr lang="en-US" sz="3600" dirty="0" err="1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st.</a:t>
            </a: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 N. Musicians, d. 60a</a:t>
            </a:r>
          </a:p>
          <a:p>
            <a:pPr marL="0" indent="0">
              <a:buFont typeface="Arial"/>
              <a:buNone/>
              <a:defRPr/>
            </a:pPr>
            <a:endParaRPr lang="ru-RU" sz="3600" u="sng" dirty="0">
              <a:solidFill>
                <a:srgbClr val="212121"/>
              </a:solidFill>
              <a:latin typeface="Impact" panose="020B0806030902050204" pitchFamily="34" charset="0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en-US" sz="3600" u="sng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Working hours: </a:t>
            </a:r>
            <a:endParaRPr lang="en-US" sz="3600" u="sng" dirty="0">
              <a:solidFill>
                <a:srgbClr val="212121"/>
              </a:solidFill>
              <a:latin typeface="Impact" panose="020B0806030902050204" pitchFamily="34" charset="0"/>
              <a:ea typeface="Open Sans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Monday - Thursday: from 09:00 to 18:00, </a:t>
            </a:r>
          </a:p>
          <a:p>
            <a:pPr marL="0" indent="0">
              <a:buFont typeface="Arial"/>
              <a:buNone/>
              <a:defRPr/>
            </a:pPr>
            <a:r>
              <a:rPr lang="en-US" sz="36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Arial"/>
              </a:rPr>
              <a:t>Friday: 9:00 to 16:45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623" t="3309" r="26064" b="-3309"/>
          <a:stretch/>
        </p:blipFill>
        <p:spPr bwMode="auto">
          <a:xfrm>
            <a:off x="8852168" y="2555739"/>
            <a:ext cx="3219240" cy="25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04838" y="2891582"/>
            <a:ext cx="4287915" cy="2917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331" y="414852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rial"/>
                <a:cs typeface="Arial"/>
              </a:rPr>
              <a:t>Addresses of the My Documents MFC in Sevastopol – Northern Side: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42" y="1624501"/>
            <a:ext cx="5936535" cy="5335820"/>
          </a:xfrm>
        </p:spPr>
        <p:txBody>
          <a:bodyPr wrap="square">
            <a:spAutoFit/>
          </a:bodyPr>
          <a:lstStyle/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24 </a:t>
            </a:r>
            <a:r>
              <a:rPr lang="en-US" sz="2600" dirty="0" err="1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Levanevskogo</a:t>
            </a:r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 Street, Sevastopol</a:t>
            </a:r>
            <a:endParaRPr lang="ru-RU" sz="2600" dirty="0">
              <a:solidFill/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0"/>
            <a:endParaRPr lang="en-US" sz="2600" dirty="0">
              <a:solidFill/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Working hours: </a:t>
            </a:r>
          </a:p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Monday: 09:00 - 18:00</a:t>
            </a:r>
          </a:p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Tuesday: 09:00 - 18:00 </a:t>
            </a:r>
          </a:p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Wednesday: 09:00 - 18:00</a:t>
            </a:r>
          </a:p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Thursday: 10:00 - 20:00</a:t>
            </a:r>
          </a:p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Friday: 09:00 - 18:00 </a:t>
            </a:r>
          </a:p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Saturday: 09:00 - 17:00 </a:t>
            </a:r>
          </a:p>
          <a:p>
            <a:pPr marL="0"/>
            <a:r>
              <a:rPr lang="en-US" sz="26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Sunday: OFF</a:t>
            </a:r>
          </a:p>
          <a:p>
            <a:pPr marL="0"/>
            <a:endParaRPr lang="ru-RU" sz="2600" dirty="0">
              <a:solidFill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0366" y="1740415"/>
            <a:ext cx="47125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Umrikhina</a:t>
            </a:r>
            <a:r>
              <a:rPr lang="en-US" sz="2800" dirty="0">
                <a:solidFill/>
                <a:latin typeface="Impact" panose="020B0806030902050204" pitchFamily="34" charset="0"/>
                <a:cs typeface="Times New Roman" panose="02020603050405020304" pitchFamily="18" charset="0"/>
              </a:rPr>
              <a:t> Street, Inkerman</a:t>
            </a:r>
            <a:endParaRPr lang="ru-RU" sz="2800" dirty="0"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u="sng" dirty="0" smtClean="0">
              <a:solidFill>
                <a:srgbClr val="212121"/>
              </a:solidFill>
              <a:latin typeface="Impact" panose="020B0806030902050204" pitchFamily="34" charset="0"/>
              <a:ea typeface="Open Sans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u="sng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Working </a:t>
            </a:r>
            <a:r>
              <a:rPr lang="en-US" sz="2800" u="sng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hours</a:t>
            </a:r>
            <a:r>
              <a:rPr lang="ru-RU" sz="2800" u="sng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212121"/>
              </a:solidFill>
              <a:latin typeface="Impact" panose="020B0806030902050204" pitchFamily="34" charset="0"/>
              <a:ea typeface="Open Sans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Monday:</a:t>
            </a:r>
            <a:r>
              <a:rPr lang="ru-RU" sz="2800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09:00 - 18:00</a:t>
            </a:r>
            <a:b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Tuesday: </a:t>
            </a:r>
            <a:r>
              <a:rPr lang="ru-RU" sz="2800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09:00 </a:t>
            </a:r>
            <a: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- 18:00</a:t>
            </a:r>
            <a:b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Wednesday: </a:t>
            </a:r>
            <a:r>
              <a:rPr lang="ru-RU" sz="2800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09:00 </a:t>
            </a:r>
            <a: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- 18:00</a:t>
            </a:r>
            <a:b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Thursday </a:t>
            </a:r>
            <a:r>
              <a:rPr lang="ru-RU" sz="2800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09:00 - 18:00</a:t>
            </a:r>
            <a:b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Friday </a:t>
            </a:r>
            <a:r>
              <a:rPr lang="ru-RU" sz="2800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09:00 - 18:00</a:t>
            </a:r>
            <a:b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Saturday</a:t>
            </a:r>
            <a:r>
              <a:rPr lang="ru-RU" sz="2800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OFF</a:t>
            </a:r>
            <a: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Sunday </a:t>
            </a:r>
            <a:r>
              <a:rPr lang="ru-RU" sz="2800" dirty="0" smtClean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212121"/>
                </a:solidFill>
                <a:latin typeface="Impact" panose="020B0806030902050204" pitchFamily="34" charset="0"/>
                <a:ea typeface="Open Sans"/>
                <a:cs typeface="Times New Roman" panose="02020603050405020304" pitchFamily="18" charset="0"/>
              </a:rPr>
              <a:t>OFF</a:t>
            </a:r>
            <a:endParaRPr lang="ru-RU" sz="2800" dirty="0">
              <a:solidFill>
                <a:srgbClr val="21212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4379"/>
            <a:ext cx="9144000" cy="12004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Impact" panose="020B0806030902050204" pitchFamily="34" charset="0"/>
              </a:rPr>
              <a:t>Upon arriving in Russia, you will have the following responsibilities</a:t>
            </a:r>
            <a:endParaRPr lang="ru-RU" sz="4000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9060" y="1503948"/>
            <a:ext cx="3144253" cy="250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Registration </a:t>
            </a:r>
            <a:r>
              <a:rPr lang="en-US" dirty="0">
                <a:latin typeface="Impact" panose="020B0806030902050204" pitchFamily="34" charset="0"/>
              </a:rPr>
              <a:t>(register by place of residence: </a:t>
            </a:r>
            <a:r>
              <a:rPr lang="en-US" dirty="0" err="1" smtClean="0">
                <a:latin typeface="Impact" panose="020B0806030902050204" pitchFamily="34" charset="0"/>
              </a:rPr>
              <a:t>Governamental</a:t>
            </a:r>
            <a:r>
              <a:rPr lang="en-US" dirty="0" smtClean="0">
                <a:latin typeface="Impact" panose="020B0806030902050204" pitchFamily="34" charset="0"/>
              </a:rPr>
              <a:t> dormitory </a:t>
            </a:r>
            <a:r>
              <a:rPr lang="en-US" dirty="0">
                <a:latin typeface="Impact" panose="020B0806030902050204" pitchFamily="34" charset="0"/>
              </a:rPr>
              <a:t>or rental </a:t>
            </a:r>
            <a:r>
              <a:rPr lang="en-US" dirty="0" smtClean="0">
                <a:latin typeface="Impact" panose="020B0806030902050204" pitchFamily="34" charset="0"/>
              </a:rPr>
              <a:t>apartment</a:t>
            </a:r>
            <a:r>
              <a:rPr lang="ru-RU" dirty="0" smtClean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or hostel)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6392" y="1503948"/>
            <a:ext cx="3144253" cy="250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Medical examination (Medical examination for further mandatory </a:t>
            </a:r>
            <a:r>
              <a:rPr lang="en-US" dirty="0" err="1" smtClean="0">
                <a:latin typeface="Impact" panose="020B0806030902050204" pitchFamily="34" charset="0"/>
              </a:rPr>
              <a:t>Dactyloscopy</a:t>
            </a:r>
            <a:r>
              <a:rPr lang="ru-RU" dirty="0" smtClean="0">
                <a:latin typeface="Impact" panose="020B0806030902050204" pitchFamily="34" charset="0"/>
              </a:rPr>
              <a:t>)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5631" y="4165601"/>
            <a:ext cx="3011906" cy="2403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Impact" panose="020B0806030902050204" pitchFamily="34" charset="0"/>
              </a:rPr>
              <a:t>D</a:t>
            </a:r>
            <a:r>
              <a:rPr lang="en-US" dirty="0" err="1" smtClean="0">
                <a:latin typeface="Impact" panose="020B0806030902050204" pitchFamily="34" charset="0"/>
              </a:rPr>
              <a:t>actyloscopy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459" y="4165601"/>
            <a:ext cx="2997719" cy="2403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Medical insurance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1100" y="4165601"/>
            <a:ext cx="2866755" cy="2403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Impact" panose="020B0806030902050204" pitchFamily="34" charset="0"/>
            </a:endParaRPr>
          </a:p>
          <a:p>
            <a:pPr algn="ctr"/>
            <a:r>
              <a:rPr lang="en-US" dirty="0" smtClean="0">
                <a:latin typeface="Impact" panose="020B0806030902050204" pitchFamily="34" charset="0"/>
              </a:rPr>
              <a:t>SIM </a:t>
            </a:r>
            <a:r>
              <a:rPr lang="en-US" dirty="0">
                <a:latin typeface="Impact" panose="020B0806030902050204" pitchFamily="34" charset="0"/>
              </a:rPr>
              <a:t>CARD REGISTRATION</a:t>
            </a:r>
          </a:p>
          <a:p>
            <a:pPr algn="ctr"/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/>
          <a:stretch/>
        </p:blipFill>
        <p:spPr>
          <a:xfrm>
            <a:off x="0" y="3714616"/>
            <a:ext cx="2836830" cy="33318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62623" y="1503948"/>
            <a:ext cx="3104459" cy="250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EXTENSION OF STUDY VISA</a:t>
            </a:r>
          </a:p>
        </p:txBody>
      </p:sp>
    </p:spTree>
    <p:extLst>
      <p:ext uri="{BB962C8B-B14F-4D97-AF65-F5344CB8AC3E}">
        <p14:creationId xmlns:p14="http://schemas.microsoft.com/office/powerpoint/2010/main" val="28851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2723" y="177553"/>
            <a:ext cx="2143125" cy="2143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3716" y="2508250"/>
            <a:ext cx="3609474" cy="170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2. Create an account on the State Services </a:t>
            </a:r>
            <a:r>
              <a:rPr lang="en-US" sz="2400" dirty="0" smtClean="0">
                <a:latin typeface="Impact" panose="020B0806030902050204" pitchFamily="34" charset="0"/>
              </a:rPr>
              <a:t>website (GOSUSLUGI)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1811" y="177553"/>
            <a:ext cx="5834813" cy="316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Visit </a:t>
            </a:r>
            <a:r>
              <a:rPr lang="en-US" sz="2400" dirty="0">
                <a:latin typeface="Impact" panose="020B0806030902050204" pitchFamily="34" charset="0"/>
              </a:rPr>
              <a:t>the convenient branch of a bank or IFC, you will need: </a:t>
            </a:r>
          </a:p>
          <a:p>
            <a:pPr algn="ctr"/>
            <a:r>
              <a:rPr lang="en-US" sz="2400" dirty="0">
                <a:latin typeface="Impact" panose="020B0806030902050204" pitchFamily="34" charset="0"/>
              </a:rPr>
              <a:t>Email</a:t>
            </a:r>
          </a:p>
          <a:p>
            <a:pPr algn="ctr"/>
            <a:r>
              <a:rPr lang="en-US" sz="2400" dirty="0">
                <a:latin typeface="Impact" panose="020B0806030902050204" pitchFamily="34" charset="0"/>
              </a:rPr>
              <a:t>SNILES</a:t>
            </a:r>
          </a:p>
          <a:p>
            <a:pPr algn="ctr"/>
            <a:r>
              <a:rPr lang="en-US" sz="2400" dirty="0">
                <a:latin typeface="Impact" panose="020B0806030902050204" pitchFamily="34" charset="0"/>
              </a:rPr>
              <a:t> Passport and its notarized </a:t>
            </a:r>
            <a:r>
              <a:rPr lang="en-US" sz="2400" dirty="0" smtClean="0">
                <a:latin typeface="Impact" panose="020B0806030902050204" pitchFamily="34" charset="0"/>
              </a:rPr>
              <a:t>translation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Migration card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Registration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Green card (</a:t>
            </a:r>
            <a:r>
              <a:rPr lang="en-US" sz="2400" dirty="0" err="1" smtClean="0">
                <a:latin typeface="Impact" panose="020B0806030902050204" pitchFamily="34" charset="0"/>
              </a:rPr>
              <a:t>dactyloscopy</a:t>
            </a:r>
            <a:r>
              <a:rPr lang="en-US" sz="2400" dirty="0" smtClean="0">
                <a:latin typeface="Impact" panose="020B080603090205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7958" y="3631198"/>
            <a:ext cx="5778666" cy="202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Your account will be verified on the </a:t>
            </a:r>
            <a:r>
              <a:rPr lang="en-US" sz="2400" dirty="0" smtClean="0">
                <a:latin typeface="Impact" panose="020B0806030902050204" pitchFamily="34" charset="0"/>
              </a:rPr>
              <a:t>same day</a:t>
            </a:r>
            <a:endParaRPr lang="ru-RU" sz="2400" dirty="0">
              <a:latin typeface="Impact" panose="020B080603090205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588042" y="1860882"/>
            <a:ext cx="529390" cy="647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19600" y="3689684"/>
            <a:ext cx="585537" cy="51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614" y="2517734"/>
            <a:ext cx="3657600" cy="202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3. Register your biometrics at a bank branch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3861" y="219075"/>
            <a:ext cx="6801914" cy="231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Visit the convenient branch of a bank or IFC, you will need: </a:t>
            </a:r>
          </a:p>
          <a:p>
            <a:pPr algn="ctr"/>
            <a:r>
              <a:rPr lang="en-US" dirty="0" smtClean="0">
                <a:latin typeface="Impact" panose="020B0806030902050204" pitchFamily="34" charset="0"/>
              </a:rPr>
              <a:t>- Email</a:t>
            </a:r>
            <a:endParaRPr lang="en-US" dirty="0">
              <a:latin typeface="Impact" panose="020B0806030902050204" pitchFamily="34" charset="0"/>
            </a:endParaRPr>
          </a:p>
          <a:p>
            <a:pPr algn="ctr"/>
            <a:r>
              <a:rPr lang="en-US" dirty="0" smtClean="0">
                <a:latin typeface="Impact" panose="020B0806030902050204" pitchFamily="34" charset="0"/>
              </a:rPr>
              <a:t>- SNILES</a:t>
            </a:r>
            <a:endParaRPr lang="en-US" dirty="0">
              <a:latin typeface="Impact" panose="020B0806030902050204" pitchFamily="34" charset="0"/>
            </a:endParaRPr>
          </a:p>
          <a:p>
            <a:pPr algn="ctr"/>
            <a:r>
              <a:rPr lang="en-US" dirty="0" smtClean="0">
                <a:latin typeface="Impact" panose="020B0806030902050204" pitchFamily="34" charset="0"/>
              </a:rPr>
              <a:t>- </a:t>
            </a:r>
            <a:r>
              <a:rPr lang="en-US" dirty="0">
                <a:latin typeface="Impact" panose="020B0806030902050204" pitchFamily="34" charset="0"/>
              </a:rPr>
              <a:t>Passport and its notarized translation</a:t>
            </a:r>
          </a:p>
          <a:p>
            <a:pPr algn="ctr"/>
            <a:r>
              <a:rPr lang="en-US" dirty="0" smtClean="0">
                <a:latin typeface="Impact" panose="020B0806030902050204" pitchFamily="34" charset="0"/>
              </a:rPr>
              <a:t>- Migration </a:t>
            </a:r>
            <a:r>
              <a:rPr lang="en-US" dirty="0">
                <a:latin typeface="Impact" panose="020B0806030902050204" pitchFamily="34" charset="0"/>
              </a:rPr>
              <a:t>card</a:t>
            </a:r>
          </a:p>
          <a:p>
            <a:pPr algn="ctr"/>
            <a:r>
              <a:rPr lang="en-US" dirty="0" smtClean="0">
                <a:latin typeface="Impact" panose="020B0806030902050204" pitchFamily="34" charset="0"/>
              </a:rPr>
              <a:t>- Registration</a:t>
            </a:r>
            <a:endParaRPr lang="en-US" dirty="0">
              <a:latin typeface="Impact" panose="020B0806030902050204" pitchFamily="34" charset="0"/>
            </a:endParaRPr>
          </a:p>
          <a:p>
            <a:pPr algn="ctr"/>
            <a:r>
              <a:rPr lang="en-US" dirty="0" smtClean="0">
                <a:latin typeface="Impact" panose="020B0806030902050204" pitchFamily="34" charset="0"/>
              </a:rPr>
              <a:t>- Green </a:t>
            </a:r>
            <a:r>
              <a:rPr lang="en-US" dirty="0">
                <a:latin typeface="Impact" panose="020B0806030902050204" pitchFamily="34" charset="0"/>
              </a:rPr>
              <a:t>card (</a:t>
            </a:r>
            <a:r>
              <a:rPr lang="en-US" dirty="0" err="1">
                <a:latin typeface="Impact" panose="020B0806030902050204" pitchFamily="34" charset="0"/>
              </a:rPr>
              <a:t>dactyloscopy</a:t>
            </a:r>
            <a:r>
              <a:rPr lang="en-US" dirty="0">
                <a:latin typeface="Impact" panose="020B0806030902050204" pitchFamily="34" charset="0"/>
              </a:rPr>
              <a:t>)</a:t>
            </a:r>
          </a:p>
          <a:p>
            <a:pPr marL="285750" indent="-285750" algn="ctr">
              <a:buFontTx/>
              <a:buChar char="-"/>
            </a:pPr>
            <a:r>
              <a:rPr lang="en-US" sz="2000" dirty="0" smtClean="0">
                <a:latin typeface="Impact" panose="020B0806030902050204" pitchFamily="34" charset="0"/>
              </a:rPr>
              <a:t>Verified account </a:t>
            </a:r>
            <a:r>
              <a:rPr lang="en-US" sz="2000" dirty="0">
                <a:latin typeface="Impact" panose="020B0806030902050204" pitchFamily="34" charset="0"/>
              </a:rPr>
              <a:t>on GOSUSLUGI</a:t>
            </a:r>
            <a:endParaRPr lang="ru-RU" sz="2000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3859" y="2864644"/>
            <a:ext cx="6801915" cy="1327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The bank employee will take a photo of you and record your voice.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3859" y="4621129"/>
            <a:ext cx="6801915" cy="202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Impact" panose="020B0806030902050204" pitchFamily="34" charset="0"/>
              </a:rPr>
              <a:t>The biometrics status will be displayed on </a:t>
            </a:r>
            <a:r>
              <a:rPr lang="en-US" sz="2000" dirty="0" smtClean="0">
                <a:latin typeface="Impact" panose="020B0806030902050204" pitchFamily="34" charset="0"/>
              </a:rPr>
              <a:t>the GOSUSLUGI APP</a:t>
            </a:r>
            <a:endParaRPr lang="ru-RU" sz="2000" dirty="0">
              <a:latin typeface="Impact" panose="020B080603090205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021932" y="1378117"/>
            <a:ext cx="850232" cy="101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11216" y="3604587"/>
            <a:ext cx="982641" cy="1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57355" y="4539039"/>
            <a:ext cx="1090863" cy="101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/>
              </a:rPr>
              <a:t>Addresses of banks for biometric registration in Sevastopol (currently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/>
              </a:rPr>
              <a:t>Sberbank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/>
              </a:rPr>
              <a:t>)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Sevastopol, </a:t>
            </a:r>
            <a:r>
              <a:rPr lang="en-US" dirty="0" err="1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Rudneva</a:t>
            </a: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 St., 13/31</a:t>
            </a:r>
          </a:p>
          <a:p>
            <a:pPr>
              <a:defRPr/>
            </a:pPr>
            <a:endParaRPr lang="en-US" dirty="0">
              <a:solidFill>
                <a:srgbClr val="162136"/>
              </a:solidFill>
              <a:latin typeface="Impact" panose="020B0806030902050204" pitchFamily="34" charset="0"/>
              <a:ea typeface="Roboto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Sevastopol, </a:t>
            </a:r>
            <a:r>
              <a:rPr lang="en-US" dirty="0" err="1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ave.</a:t>
            </a: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 80 General </a:t>
            </a:r>
            <a:r>
              <a:rPr lang="en-US" dirty="0" err="1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Ostryakova</a:t>
            </a: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 Street</a:t>
            </a:r>
          </a:p>
          <a:p>
            <a:pPr>
              <a:defRPr/>
            </a:pPr>
            <a:endParaRPr lang="en-US" dirty="0">
              <a:solidFill>
                <a:srgbClr val="162136"/>
              </a:solidFill>
              <a:latin typeface="Impact" panose="020B0806030902050204" pitchFamily="34" charset="0"/>
              <a:ea typeface="Roboto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Sevastopol, </a:t>
            </a:r>
            <a:r>
              <a:rPr lang="en-US" dirty="0" err="1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ave.</a:t>
            </a: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 October Revolution, 38/12</a:t>
            </a:r>
          </a:p>
          <a:p>
            <a:pPr>
              <a:defRPr/>
            </a:pPr>
            <a:endParaRPr lang="en-US" dirty="0">
              <a:solidFill>
                <a:srgbClr val="162136"/>
              </a:solidFill>
              <a:latin typeface="Impact" panose="020B0806030902050204" pitchFamily="34" charset="0"/>
              <a:ea typeface="Roboto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Sevastopol, General </a:t>
            </a:r>
            <a:r>
              <a:rPr lang="en-US" dirty="0" err="1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Khryukin</a:t>
            </a: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 St., 2</a:t>
            </a:r>
          </a:p>
          <a:p>
            <a:pPr>
              <a:defRPr/>
            </a:pPr>
            <a:endParaRPr lang="en-US" dirty="0">
              <a:solidFill>
                <a:srgbClr val="162136"/>
              </a:solidFill>
              <a:latin typeface="Impact" panose="020B0806030902050204" pitchFamily="34" charset="0"/>
              <a:ea typeface="Roboto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162136"/>
                </a:solidFill>
                <a:latin typeface="Impact" panose="020B0806030902050204" pitchFamily="34" charset="0"/>
                <a:ea typeface="Roboto"/>
                <a:cs typeface="Times New Roman" panose="02020603050405020304" pitchFamily="18" charset="0"/>
              </a:rPr>
              <a:t>Sevastopol, Lenin St., 39</a:t>
            </a:r>
            <a:endParaRPr lang="ru-RU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14" t="1809" r="69600" b="-1435"/>
          <a:stretch/>
        </p:blipFill>
        <p:spPr bwMode="auto">
          <a:xfrm>
            <a:off x="9840928" y="904818"/>
            <a:ext cx="2522522" cy="5008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" y="219075"/>
            <a:ext cx="116490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latin typeface="Impact" panose="020B0806030902050204" pitchFamily="34" charset="0"/>
                <a:ea typeface="+mj-ea"/>
                <a:cs typeface="+mj-cs"/>
              </a:rPr>
              <a:t>To issue a new </a:t>
            </a:r>
            <a:r>
              <a:rPr lang="en-US" sz="2800" dirty="0">
                <a:latin typeface="Impact" panose="020B0806030902050204" pitchFamily="34" charset="0"/>
                <a:ea typeface="+mj-ea"/>
                <a:cs typeface="+mj-cs"/>
              </a:rPr>
              <a:t>SIM </a:t>
            </a:r>
            <a:r>
              <a:rPr lang="en-US" sz="2800" dirty="0">
                <a:latin typeface="Impact" panose="020B0806030902050204" pitchFamily="34" charset="0"/>
                <a:ea typeface="+mj-ea"/>
                <a:cs typeface="+mj-cs"/>
              </a:rPr>
              <a:t>card, contact your mobile operator's office</a:t>
            </a:r>
            <a:r>
              <a:rPr lang="en-US" sz="2800" dirty="0">
                <a:latin typeface="Impact" panose="020B0806030902050204" pitchFamily="34" charset="0"/>
                <a:ea typeface="+mj-ea"/>
                <a:cs typeface="+mj-cs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What </a:t>
            </a:r>
            <a:r>
              <a:rPr lang="en-US" sz="28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you will </a:t>
            </a:r>
            <a:r>
              <a:rPr lang="en-US" sz="28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  <a:cs typeface="+mj-cs"/>
              </a:rPr>
              <a:t>need?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foreign citizen's passport (Notarized translation of the 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passport</a:t>
            </a:r>
          </a:p>
          <a:p>
            <a:pPr algn="just">
              <a:spcBef>
                <a:spcPct val="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into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Russian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SNILS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Verified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account on </a:t>
            </a:r>
            <a:r>
              <a:rPr lang="en-US" sz="2800" dirty="0">
                <a:latin typeface="Impact" panose="020B0806030902050204" pitchFamily="34" charset="0"/>
              </a:rPr>
              <a:t>GOSUSLUGI </a:t>
            </a:r>
            <a:endParaRPr lang="en-US" sz="2800" dirty="0" smtClean="0">
              <a:latin typeface="Impact" panose="020B080603090205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Verified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biometrics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email address that you have access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IMEI of the device where you plan to use the SIM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card</a:t>
            </a:r>
          </a:p>
          <a:p>
            <a:pPr algn="just"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employee will draw up a contract — study and sign it. </a:t>
            </a:r>
            <a:endParaRPr lang="en-US" sz="28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en-US" sz="2800" dirty="0" smtClean="0">
              <a:latin typeface="Impact" panose="020B0806030902050204" pitchFamily="34" charset="0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sz="2800" dirty="0" smtClean="0">
                <a:latin typeface="Impact" panose="020B0806030902050204" pitchFamily="34" charset="0"/>
                <a:ea typeface="+mj-ea"/>
                <a:cs typeface="+mj-cs"/>
              </a:rPr>
              <a:t>Activate </a:t>
            </a:r>
            <a:r>
              <a:rPr lang="en-US" sz="2800" dirty="0">
                <a:latin typeface="Impact" panose="020B0806030902050204" pitchFamily="34" charset="0"/>
                <a:ea typeface="+mj-ea"/>
                <a:cs typeface="+mj-cs"/>
              </a:rPr>
              <a:t>the SIM card at the operator's office or independently </a:t>
            </a:r>
            <a:r>
              <a:rPr lang="en-US" sz="2800" dirty="0" smtClean="0">
                <a:latin typeface="Impact" panose="020B0806030902050204" pitchFamily="34" charset="0"/>
                <a:ea typeface="+mj-ea"/>
                <a:cs typeface="+mj-cs"/>
              </a:rPr>
              <a:t>via </a:t>
            </a:r>
            <a:r>
              <a:rPr lang="en-US" sz="2800" dirty="0">
                <a:latin typeface="Impact" panose="020B0806030902050204" pitchFamily="34" charset="0"/>
              </a:rPr>
              <a:t>GOSUSLUGI</a:t>
            </a:r>
            <a:r>
              <a:rPr lang="en-US" sz="2800" dirty="0" smtClean="0">
                <a:latin typeface="Impact" panose="020B0806030902050204" pitchFamily="34" charset="0"/>
                <a:ea typeface="+mj-ea"/>
                <a:cs typeface="+mj-cs"/>
              </a:rPr>
              <a:t> </a:t>
            </a:r>
            <a:endParaRPr lang="ru-RU" sz="2800" dirty="0"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53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874" y="215315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ЧАТ С ИНОСТРАННЫМИ 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СТУДЕНТАМИ СЕВГУ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7" y="861646"/>
            <a:ext cx="2172057" cy="21720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156823"/>
            <a:ext cx="4112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ГРУППА 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МЕЖДУНАРОДНОГО КЛУБА ДРУЖБЫ </a:t>
            </a:r>
          </a:p>
          <a:p>
            <a:pPr algn="ctr"/>
            <a:r>
              <a:rPr lang="ru-RU" dirty="0" smtClean="0">
                <a:latin typeface="Impact" panose="020B0806030902050204" pitchFamily="34" charset="0"/>
              </a:rPr>
              <a:t>ГОРОДА СЕВАСТОПОЛЯ </a:t>
            </a:r>
            <a:r>
              <a:rPr lang="ru-RU" dirty="0" err="1" smtClean="0">
                <a:latin typeface="Impact" panose="020B0806030902050204" pitchFamily="34" charset="0"/>
              </a:rPr>
              <a:t>ВКонтакте</a:t>
            </a:r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7" y="4149406"/>
            <a:ext cx="2358947" cy="2358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35669" y="105508"/>
            <a:ext cx="7957039" cy="663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Contacts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of the Directorate of International Cooperation: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Director</a:t>
            </a:r>
            <a:r>
              <a:rPr lang="en-US" sz="2400" dirty="0" smtClean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of the Directorate of International Cooperation</a:t>
            </a:r>
            <a:endParaRPr lang="en-US" sz="2400" dirty="0" smtClean="0"/>
          </a:p>
          <a:p>
            <a:pPr algn="ctr"/>
            <a:r>
              <a:rPr lang="en-US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Tsokur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Elizaveta </a:t>
            </a:r>
            <a:r>
              <a:rPr lang="en-US" sz="2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Grigorievna</a:t>
            </a:r>
            <a:endParaRPr lang="en-US" sz="2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400" dirty="0" smtClean="0">
                <a:latin typeface="Impact" panose="020B0806030902050204" pitchFamily="34" charset="0"/>
                <a:hlinkClick r:id="rId4"/>
              </a:rPr>
              <a:t>egtsokur@sevsu.ru</a:t>
            </a:r>
            <a:endParaRPr lang="ru-RU" sz="2400" dirty="0" smtClean="0">
              <a:latin typeface="Impact" panose="020B0806030902050204" pitchFamily="34" charset="0"/>
            </a:endParaRP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Deputy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Director of the Directorate of International Cooperation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Barashkin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Sergey </a:t>
            </a:r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Vladimirovich</a:t>
            </a:r>
          </a:p>
          <a:p>
            <a:pPr algn="ctr"/>
            <a:r>
              <a:rPr lang="en-US" sz="2400" dirty="0" smtClean="0">
                <a:latin typeface="Impact" panose="020B0806030902050204" pitchFamily="34" charset="0"/>
                <a:hlinkClick r:id="rId5"/>
              </a:rPr>
              <a:t>svbarashkin@sevsu.ru</a:t>
            </a:r>
            <a:endParaRPr lang="en-US" sz="2400" dirty="0" smtClean="0">
              <a:latin typeface="Impact" panose="020B0806030902050204" pitchFamily="34" charset="0"/>
            </a:endParaRPr>
          </a:p>
          <a:p>
            <a:pPr algn="ctr"/>
            <a:endParaRPr lang="en-US" sz="1600" dirty="0" smtClean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10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6538" y="215656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Registration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8568" y="1406769"/>
            <a:ext cx="7928040" cy="235995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Initial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registration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at the place of residence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within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working days from the moment of crossing the border with Russia 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(including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weekends and holidays)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8568" y="3982915"/>
            <a:ext cx="7848909" cy="27080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Re-registration at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the place of residence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within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working days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(including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weekends and holidays)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7" y="1647525"/>
            <a:ext cx="6629400" cy="36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R</a:t>
            </a:r>
            <a:r>
              <a:rPr lang="en-US" dirty="0" smtClean="0">
                <a:latin typeface="Impact" panose="020B0806030902050204" pitchFamily="34" charset="0"/>
              </a:rPr>
              <a:t>egister at the place of residence: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624" y="2110154"/>
            <a:ext cx="4243754" cy="3877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Once 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reach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Sevastopol,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you have to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IMMEDIATELY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arrive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at 33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Univresitetskaya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Street,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B-304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9307" y="2110153"/>
            <a:ext cx="4211515" cy="38774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</a:rPr>
              <a:t>For initial registration, you need to bring: 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Migration card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Passport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by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which you entered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Russia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05" y="2819400"/>
            <a:ext cx="725685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if </a:t>
            </a:r>
            <a:r>
              <a:rPr lang="en-US" dirty="0">
                <a:latin typeface="Impact" panose="020B0806030902050204" pitchFamily="34" charset="0"/>
              </a:rPr>
              <a:t>you are renting accommodation, you need: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825624"/>
            <a:ext cx="10515600" cy="2192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 soon as you start renting an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apartment/room in hostel,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the owner of the apartment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/hostel will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also have to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make registration for you.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 order for your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apartment owner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to successfully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make registration,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you need: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9716" y="4536831"/>
            <a:ext cx="3534508" cy="2048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on the site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SEVSU.RU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Order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copy of enrollment order from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your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University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00898" y="4440115"/>
            <a:ext cx="3534508" cy="2048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Come to 33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Univresitetskaya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Street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office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B-304 (Directorate of International Cooperation) and take the Petition 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Registration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804746" y="4018085"/>
            <a:ext cx="536331" cy="518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37992" y="5284178"/>
            <a:ext cx="1899138" cy="712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09" y="0"/>
            <a:ext cx="79244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18" y="110148"/>
            <a:ext cx="10515600" cy="10943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If you plan to travel around Russia, you need: 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387" y="1314694"/>
            <a:ext cx="8509490" cy="1450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rgbClr val="FF0000"/>
                </a:solidFill>
                <a:latin typeface="Impact" panose="020B0806030902050204" pitchFamily="34" charset="0"/>
              </a:rPr>
              <a:t>Three </a:t>
            </a:r>
            <a:r>
              <a:rPr lang="en-US" sz="1900" dirty="0">
                <a:solidFill>
                  <a:srgbClr val="FF0000"/>
                </a:solidFill>
                <a:latin typeface="Impact" panose="020B0806030902050204" pitchFamily="34" charset="0"/>
              </a:rPr>
              <a:t>days </a:t>
            </a:r>
            <a:r>
              <a:rPr lang="en-US" sz="1900" dirty="0">
                <a:latin typeface="Impact" panose="020B0806030902050204" pitchFamily="34" charset="0"/>
              </a:rPr>
              <a:t>before the scheduled date of departure, you must arrive </a:t>
            </a:r>
            <a:r>
              <a:rPr lang="en-US" sz="1900" dirty="0">
                <a:solidFill>
                  <a:srgbClr val="FF0000"/>
                </a:solidFill>
                <a:latin typeface="Impact" panose="020B0806030902050204" pitchFamily="34" charset="0"/>
              </a:rPr>
              <a:t>at the University </a:t>
            </a:r>
            <a:endParaRPr lang="en-US" sz="1900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900" dirty="0" smtClean="0">
                <a:solidFill>
                  <a:srgbClr val="FF0000"/>
                </a:solidFill>
                <a:latin typeface="Impact" panose="020B0806030902050204" pitchFamily="34" charset="0"/>
              </a:rPr>
              <a:t>(</a:t>
            </a:r>
            <a:r>
              <a:rPr lang="en-US" sz="1900" dirty="0">
                <a:solidFill>
                  <a:srgbClr val="FF0000"/>
                </a:solidFill>
                <a:latin typeface="Impact" panose="020B0806030902050204" pitchFamily="34" charset="0"/>
              </a:rPr>
              <a:t>B-304) </a:t>
            </a:r>
            <a:r>
              <a:rPr lang="en-US" sz="1900" dirty="0">
                <a:latin typeface="Impact" panose="020B0806030902050204" pitchFamily="34" charset="0"/>
              </a:rPr>
              <a:t>and submit a request to be removed from your migration records. </a:t>
            </a:r>
          </a:p>
          <a:p>
            <a:pPr algn="ctr"/>
            <a:r>
              <a:rPr lang="en-US" sz="1900" dirty="0">
                <a:latin typeface="Impact" panose="020B0806030902050204" pitchFamily="34" charset="0"/>
              </a:rPr>
              <a:t>Along with the application, you also give the specialists a copy of the return tickets.</a:t>
            </a:r>
          </a:p>
          <a:p>
            <a:pPr algn="ctr"/>
            <a:endParaRPr lang="ru-RU" sz="1400" dirty="0">
              <a:latin typeface="Impact" panose="020B080603090205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34961" y="2790754"/>
            <a:ext cx="477715" cy="383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0387" y="3200014"/>
            <a:ext cx="8484578" cy="1479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When </a:t>
            </a:r>
            <a:r>
              <a:rPr lang="en-US" sz="2400" dirty="0">
                <a:latin typeface="Impact" panose="020B0806030902050204" pitchFamily="34" charset="0"/>
              </a:rPr>
              <a:t>you come to another city in Russia,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you are required to register within 3 working days (hotel or hostel).</a:t>
            </a:r>
          </a:p>
          <a:p>
            <a:pPr algn="ctr"/>
            <a:r>
              <a:rPr lang="en-US" sz="2400" dirty="0">
                <a:latin typeface="Impact" panose="020B0806030902050204" pitchFamily="34" charset="0"/>
              </a:rPr>
              <a:t>Once you register in another city, you must keep the </a:t>
            </a:r>
            <a:r>
              <a:rPr lang="en-US" sz="2400" dirty="0" smtClean="0">
                <a:latin typeface="Impact" panose="020B0806030902050204" pitchFamily="34" charset="0"/>
              </a:rPr>
              <a:t>notification.</a:t>
            </a:r>
            <a:endParaRPr lang="en-US" sz="2400" dirty="0">
              <a:latin typeface="Impact" panose="020B0806030902050204" pitchFamily="34" charset="0"/>
            </a:endParaRPr>
          </a:p>
          <a:p>
            <a:pPr algn="ctr"/>
            <a:endParaRPr lang="ru-RU" sz="1200" dirty="0"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475" y="5148299"/>
            <a:ext cx="8509490" cy="1629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When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you return to Sevastopol,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you must definitely come to the University (B-304) within 3 working days.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and be registered again in the dormitory. 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(Bring with you: saved registration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from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another city, passport, migration card, medical certificates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22505" y="4750188"/>
            <a:ext cx="477715" cy="383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301" y="306853"/>
            <a:ext cx="10959220" cy="1724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SUBMIT THE DOCUMENTS 45 DAYS BEFORE THE EXPIRATION OF YOUR VISA!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Required documents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for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VISA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EXTENSION</a:t>
            </a: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5036" y="2850000"/>
            <a:ext cx="3648556" cy="1433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Passport +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notarized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translation into Russian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registration notification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migration card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3704" y="2860991"/>
            <a:ext cx="3429536" cy="1405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Certificates obtained after a medical examination (drug doctor, certificate of absence of HIV infection, medical conclusion)</a:t>
            </a:r>
          </a:p>
        </p:txBody>
      </p:sp>
      <p:sp>
        <p:nvSpPr>
          <p:cNvPr id="8" name="Стрелка вниз 7"/>
          <p:cNvSpPr/>
          <p:nvPr/>
        </p:nvSpPr>
        <p:spPr>
          <a:xfrm rot="1566538">
            <a:off x="3143447" y="2147562"/>
            <a:ext cx="757659" cy="62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15587" y="2122903"/>
            <a:ext cx="865769" cy="651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16" y="3588064"/>
            <a:ext cx="3248937" cy="324893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37896" y="4374995"/>
            <a:ext cx="5551989" cy="229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COPIES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: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All passport pages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Migration card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notification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registration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Green card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Dactyloscopy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Certificates obtained after a medical examination (drug doctor, certificate of absence of HIV infection, medical conclusion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163699">
            <a:off x="8773456" y="2135143"/>
            <a:ext cx="757659" cy="62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62882" y="2922438"/>
            <a:ext cx="3174639" cy="1331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fee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6000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rub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 photo 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*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(70%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Face appearance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)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04729" cy="1325563"/>
          </a:xfrm>
        </p:spPr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Dactyloscopy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-215073" y="1004457"/>
            <a:ext cx="5616589" cy="4780043"/>
          </a:xfrm>
          <a:prstGeom prst="star1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All foreign citizens who have come to Russia to study must undergo the </a:t>
            </a:r>
            <a:r>
              <a:rPr lang="en-US" sz="2800" dirty="0" err="1">
                <a:latin typeface="Impact" panose="020B0806030902050204" pitchFamily="34" charset="0"/>
              </a:rPr>
              <a:t>Dactyloscopic</a:t>
            </a:r>
            <a:r>
              <a:rPr lang="en-US" sz="2800" dirty="0">
                <a:latin typeface="Impact" panose="020B0806030902050204" pitchFamily="34" charset="0"/>
              </a:rPr>
              <a:t> examination procedure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6671392" y="234026"/>
            <a:ext cx="4066674" cy="338709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Dactyloscopy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should be done within</a:t>
            </a:r>
            <a:r>
              <a:rPr lang="ru-RU" sz="2000" dirty="0" smtClean="0">
                <a:latin typeface="Impact" panose="020B080603090205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3</a:t>
            </a:r>
            <a:r>
              <a:rPr lang="ru-RU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0 </a:t>
            </a:r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calendar days</a:t>
            </a:r>
            <a:endParaRPr lang="ru-RU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118532" y="3621124"/>
            <a:ext cx="4216894" cy="323687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/>
            </a:r>
            <a:br>
              <a:rPr lang="ru-RU" dirty="0">
                <a:latin typeface="Impact" panose="020B0806030902050204" pitchFamily="34" charset="0"/>
              </a:rPr>
            </a:br>
            <a:r>
              <a:rPr lang="en-US" sz="2000" dirty="0" smtClean="0">
                <a:latin typeface="Impact" panose="020B0806030902050204" pitchFamily="34" charset="0"/>
              </a:rPr>
              <a:t>Location</a:t>
            </a:r>
            <a:r>
              <a:rPr lang="ru-RU" sz="2000" dirty="0" smtClean="0">
                <a:latin typeface="Impact" panose="020B0806030902050204" pitchFamily="34" charset="0"/>
              </a:rPr>
              <a:t>: </a:t>
            </a:r>
            <a:endParaRPr lang="ru-RU" sz="2000" dirty="0" smtClean="0">
              <a:latin typeface="Impact" panose="020B080603090205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Parshina</a:t>
            </a:r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street 29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Vosstavshikh</a:t>
            </a:r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Square</a:t>
            </a:r>
            <a:endParaRPr lang="ru-RU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61" y="2982897"/>
            <a:ext cx="4515735" cy="38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402753"/>
            <a:ext cx="10824411" cy="1668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Necessary documents for conducting the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Dactyloscopic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examination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MATURE STUDENTS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0422" y="3182478"/>
            <a:ext cx="3878179" cy="243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Passport +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notarised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translation into Russian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registration notification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 migration card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7338" y="3226426"/>
            <a:ext cx="3986462" cy="238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Certificates obtained after a medical examination (drug doctor, certificate of absence of HIV infection, medical conclusion)</a:t>
            </a:r>
          </a:p>
        </p:txBody>
      </p:sp>
      <p:sp>
        <p:nvSpPr>
          <p:cNvPr id="8" name="Стрелка вниз 7"/>
          <p:cNvSpPr/>
          <p:nvPr/>
        </p:nvSpPr>
        <p:spPr>
          <a:xfrm rot="1566538">
            <a:off x="2854461" y="2204127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893341">
            <a:off x="8232401" y="2156394"/>
            <a:ext cx="1155031" cy="94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01" y="2926976"/>
            <a:ext cx="3931024" cy="39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1468</Words>
  <Application>Microsoft Office PowerPoint</Application>
  <PresentationFormat>Широкоэкранный</PresentationFormat>
  <Paragraphs>203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DejaVu Sans</vt:lpstr>
      <vt:lpstr>Impact</vt:lpstr>
      <vt:lpstr>Liberation Sans</vt:lpstr>
      <vt:lpstr>Open Sans</vt:lpstr>
      <vt:lpstr>Roboto</vt:lpstr>
      <vt:lpstr>Times New Roman</vt:lpstr>
      <vt:lpstr>Тема Office</vt:lpstr>
      <vt:lpstr>Rules of migration for foreign students of the Sevastopol State University</vt:lpstr>
      <vt:lpstr>Upon arriving in Russia, you will have the following responsibilities</vt:lpstr>
      <vt:lpstr>Registration</vt:lpstr>
      <vt:lpstr>Register at the place of residence:</vt:lpstr>
      <vt:lpstr>if you are renting accommodation, you need:</vt:lpstr>
      <vt:lpstr>If you plan to travel around Russia, you need: </vt:lpstr>
      <vt:lpstr>Презентация PowerPoint</vt:lpstr>
      <vt:lpstr>Dactyloscopy</vt:lpstr>
      <vt:lpstr>Презентация PowerPoint</vt:lpstr>
      <vt:lpstr>Презентация PowerPoint</vt:lpstr>
      <vt:lpstr>Example of medical certificates</vt:lpstr>
      <vt:lpstr>Contacts for booking an appointment with a medical organization and the Migration Office</vt:lpstr>
      <vt:lpstr>What are the prices?</vt:lpstr>
      <vt:lpstr>Let's repeat the IMPORTANT deadlines</vt:lpstr>
      <vt:lpstr>Let's review the important deadlines  for senior students</vt:lpstr>
      <vt:lpstr>Responsibility for time violations</vt:lpstr>
      <vt:lpstr>SIM CARD REGISTRATION</vt:lpstr>
      <vt:lpstr>Russian Social Fund addresses in Sevastopol: </vt:lpstr>
      <vt:lpstr>Addresses of the My Documents MFC in Sevastopol – Northern Side:</vt:lpstr>
      <vt:lpstr>Презентация PowerPoint</vt:lpstr>
      <vt:lpstr>Презентация PowerPoint</vt:lpstr>
      <vt:lpstr>Addresses of banks for biometric registration in Sevastopol (currently Sberbank)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Братцева</dc:creator>
  <cp:lastModifiedBy>Диана Хасан</cp:lastModifiedBy>
  <cp:revision>62</cp:revision>
  <dcterms:created xsi:type="dcterms:W3CDTF">2025-09-17T09:56:03Z</dcterms:created>
  <dcterms:modified xsi:type="dcterms:W3CDTF">2026-07-23T09:30:19Z</dcterms:modified>
</cp:coreProperties>
</file>