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7" r:id="rId7"/>
    <p:sldId id="280" r:id="rId8"/>
    <p:sldId id="261" r:id="rId9"/>
    <p:sldId id="262" r:id="rId10"/>
    <p:sldId id="264" r:id="rId11"/>
    <p:sldId id="277" r:id="rId12"/>
    <p:sldId id="263" r:id="rId13"/>
    <p:sldId id="278" r:id="rId14"/>
    <p:sldId id="266" r:id="rId15"/>
    <p:sldId id="279" r:id="rId16"/>
    <p:sldId id="27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13241-8FC6-4F74-B8AA-29E6991AEB8A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2451A-77C0-430C-9666-130BE59F7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1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51A-77C0-430C-9666-130BE59F791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6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5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2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03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11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5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9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3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0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25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9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4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mailto:vharitonov@sevsu.ru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bratseva@sevsu.ru" TargetMode="External"/><Relationship Id="rId5" Type="http://schemas.openxmlformats.org/officeDocument/2006/relationships/hyperlink" Target="mailto:svbarashkin@sevsu.ru" TargetMode="External"/><Relationship Id="rId4" Type="http://schemas.openxmlformats.org/officeDocument/2006/relationships/hyperlink" Target="mailto:egtsokur@sevsu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6875" y="1236663"/>
            <a:ext cx="9144000" cy="238760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Impact" panose="020B0806030902050204" pitchFamily="34" charset="0"/>
              </a:rPr>
              <a:t>Правила миграционного учета для иностранных студентов</a:t>
            </a:r>
            <a:br>
              <a:rPr lang="ru-RU" sz="4800" dirty="0" smtClean="0">
                <a:latin typeface="Impact" panose="020B0806030902050204" pitchFamily="34" charset="0"/>
              </a:rPr>
            </a:br>
            <a:r>
              <a:rPr lang="ru-RU" sz="4800" dirty="0" smtClean="0">
                <a:latin typeface="Impact" panose="020B0806030902050204" pitchFamily="34" charset="0"/>
              </a:rPr>
              <a:t>Севастопольского государственного университета</a:t>
            </a:r>
            <a:endParaRPr lang="ru-RU" sz="4800" dirty="0"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5" y="9865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9" y="3815861"/>
            <a:ext cx="3042139" cy="3042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7023" y="2954215"/>
            <a:ext cx="3903785" cy="39037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8" y="3948907"/>
            <a:ext cx="2524012" cy="260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7958" y="402753"/>
            <a:ext cx="9432758" cy="16683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Необходимые документы для проведения Дактилоскопической экспертизы для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НЕСОВЕРШЕНОЛЕТНИХ СТУДЕНТОВ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1290" y="3182477"/>
            <a:ext cx="3415758" cy="2432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Паспорт + нотариально заверенный перевод на русский язык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+ уведомление о регистрации (клеточки)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+ миграционная карта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94743" y="3204451"/>
            <a:ext cx="3602514" cy="238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Сертификаты, полученные после медицинского осмотра (Нарколог, сертификат об отсутствии ВИЧ-инфекции, медицинское заключение)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566538">
            <a:off x="2115853" y="2167380"/>
            <a:ext cx="1155031" cy="940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672196" y="2201295"/>
            <a:ext cx="1155031" cy="940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15989" y="3226425"/>
            <a:ext cx="3625515" cy="238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Доверенность на сотрудника Дирекции международного сотрудничества от родителей на представление интересов в ФМС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(доверенность должна быть сделана в той стране, в которой проживает студент)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9978755">
            <a:off x="9221996" y="2201294"/>
            <a:ext cx="1155031" cy="940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Пример медицинских сертификатов</a:t>
            </a:r>
            <a:endParaRPr lang="ru-RU" dirty="0"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480" y="2068146"/>
            <a:ext cx="4311366" cy="32172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6338" y="3358662"/>
            <a:ext cx="624254" cy="123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6338" y="3481754"/>
            <a:ext cx="1820008" cy="1406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8253" y="3676751"/>
            <a:ext cx="1087315" cy="130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11922" y="4117730"/>
            <a:ext cx="2212731" cy="225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5567" y="2170418"/>
            <a:ext cx="4640866" cy="31295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34131" y="3305908"/>
            <a:ext cx="838069" cy="1758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74551" y="3550548"/>
            <a:ext cx="2487895" cy="256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56275" y="3941885"/>
            <a:ext cx="838069" cy="1758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08445" y="2073440"/>
            <a:ext cx="4647028" cy="33806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311184" y="3217985"/>
            <a:ext cx="838069" cy="1758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669213" y="3497794"/>
            <a:ext cx="1480040" cy="124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250179" y="4264269"/>
            <a:ext cx="1201552" cy="791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Impact" panose="020B0806030902050204" pitchFamily="34" charset="0"/>
              </a:rPr>
              <a:t>Контакты для записи в медицинскую организацию и в Управление по вопросам миграции</a:t>
            </a:r>
            <a:endParaRPr lang="ru-RU" sz="3600" dirty="0">
              <a:latin typeface="Impact" panose="020B0806030902050204" pitchFamily="34" charset="0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480872" y="1909481"/>
            <a:ext cx="3320711" cy="227703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Impact" panose="020B0806030902050204" pitchFamily="34" charset="0"/>
              </a:rPr>
              <a:t>ДЛЯ СОВЕРШЕНОЛЕТНИХ:</a:t>
            </a:r>
          </a:p>
          <a:p>
            <a:pPr algn="ctr"/>
            <a:r>
              <a:rPr lang="ru-RU" sz="2000" spc="-1" dirty="0">
                <a:solidFill>
                  <a:srgbClr val="000000"/>
                </a:solidFill>
                <a:latin typeface="Impact" panose="020B0806030902050204" pitchFamily="34" charset="0"/>
                <a:ea typeface="Times New Roman"/>
              </a:rPr>
              <a:t>г. Севастополь, </a:t>
            </a:r>
            <a:endParaRPr lang="ru-RU" sz="2000" spc="-1" dirty="0" smtClean="0">
              <a:solidFill>
                <a:srgbClr val="000000"/>
              </a:solidFill>
              <a:latin typeface="Impact" panose="020B0806030902050204" pitchFamily="34" charset="0"/>
              <a:ea typeface="Times New Roman"/>
            </a:endParaRPr>
          </a:p>
          <a:p>
            <a:pPr algn="ctr"/>
            <a:r>
              <a:rPr lang="ru-RU" sz="2000" spc="-1" dirty="0" smtClean="0">
                <a:solidFill>
                  <a:srgbClr val="000000"/>
                </a:solidFill>
                <a:latin typeface="Impact" panose="020B0806030902050204" pitchFamily="34" charset="0"/>
                <a:ea typeface="Times New Roman"/>
              </a:rPr>
              <a:t>ул</a:t>
            </a:r>
            <a:r>
              <a:rPr lang="ru-RU" sz="2000" spc="-1" dirty="0">
                <a:solidFill>
                  <a:srgbClr val="000000"/>
                </a:solidFill>
                <a:latin typeface="Impact" panose="020B0806030902050204" pitchFamily="34" charset="0"/>
                <a:ea typeface="Times New Roman"/>
              </a:rPr>
              <a:t>. Бориса Михайлова д. 4, </a:t>
            </a:r>
            <a:r>
              <a:rPr lang="ru-RU" sz="2000" spc="-1" dirty="0" err="1">
                <a:solidFill>
                  <a:srgbClr val="000000"/>
                </a:solidFill>
                <a:latin typeface="Impact" panose="020B0806030902050204" pitchFamily="34" charset="0"/>
                <a:ea typeface="Times New Roman"/>
              </a:rPr>
              <a:t>каб</a:t>
            </a:r>
            <a:r>
              <a:rPr lang="ru-RU" sz="2000" spc="-1" dirty="0">
                <a:solidFill>
                  <a:srgbClr val="000000"/>
                </a:solidFill>
                <a:latin typeface="Impact" panose="020B0806030902050204" pitchFamily="34" charset="0"/>
                <a:ea typeface="Times New Roman"/>
              </a:rPr>
              <a:t>. </a:t>
            </a:r>
            <a:r>
              <a:rPr lang="ru-RU" sz="2000" spc="-1" dirty="0" smtClean="0">
                <a:solidFill>
                  <a:srgbClr val="000000"/>
                </a:solidFill>
                <a:latin typeface="Impact" panose="020B0806030902050204" pitchFamily="34" charset="0"/>
                <a:ea typeface="Times New Roman"/>
              </a:rPr>
              <a:t>201</a:t>
            </a:r>
          </a:p>
          <a:p>
            <a:pPr algn="ctr"/>
            <a:r>
              <a:rPr lang="ru-RU" sz="2000" spc="-1" dirty="0" smtClean="0">
                <a:solidFill>
                  <a:srgbClr val="000000"/>
                </a:solidFill>
                <a:latin typeface="Impact" panose="020B0806030902050204" pitchFamily="34" charset="0"/>
              </a:rPr>
              <a:t>Вт. и Чт.</a:t>
            </a:r>
            <a:endParaRPr lang="ru-RU" dirty="0"/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5855726" y="2321859"/>
            <a:ext cx="3046582" cy="226807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Impact" panose="020B0806030902050204" pitchFamily="34" charset="0"/>
              </a:rPr>
              <a:t>ДЛЯ НЕСОВЕРШЕНОЛЕТНИХ: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Impact" panose="020B0806030902050204" pitchFamily="34" charset="0"/>
              </a:rPr>
              <a:t>Г. Севастополь, ул. Ленина, д. 20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Impact" panose="020B0806030902050204" pitchFamily="34" charset="0"/>
              </a:rPr>
              <a:t>Г. Севастополь, ул. Юмашева, д. 19Г (касса)</a:t>
            </a: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8956451" y="2707342"/>
            <a:ext cx="2751455" cy="224117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Impact" panose="020B0806030902050204" pitchFamily="34" charset="0"/>
              </a:rPr>
              <a:t>ДЛЯ ЗАПИСИ НА ДАКТИЛОСКОПИЮ: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000" spc="-1" dirty="0" smtClean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+7869273-82-16</a:t>
            </a:r>
            <a:r>
              <a:rPr lang="en-US" sz="2000" spc="-1" dirty="0" smtClean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 </a:t>
            </a:r>
            <a:endParaRPr lang="ru-RU" sz="2000" spc="-1" dirty="0" smtClean="0">
              <a:solidFill>
                <a:srgbClr val="000000"/>
              </a:solidFill>
              <a:latin typeface="Impact" panose="020B0806030902050204" pitchFamily="34" charset="0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000" spc="-1" dirty="0" smtClean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(</a:t>
            </a:r>
            <a:r>
              <a:rPr lang="ru-RU" sz="2000" spc="-1" dirty="0" smtClean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городской</a:t>
            </a:r>
            <a:r>
              <a:rPr lang="en-US" sz="2000" spc="-1" dirty="0" smtClean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)</a:t>
            </a:r>
            <a:endParaRPr lang="ru-RU" sz="2000" spc="-1" dirty="0" smtClean="0">
              <a:solidFill>
                <a:srgbClr val="000000"/>
              </a:solidFill>
              <a:latin typeface="Impact" panose="020B0806030902050204" pitchFamily="34" charset="0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000" strike="noStrike" spc="-1" dirty="0" smtClean="0">
                <a:solidFill>
                  <a:srgbClr val="FF0000"/>
                </a:solidFill>
                <a:latin typeface="Impact" panose="020B0806030902050204" pitchFamily="34" charset="0"/>
                <a:ea typeface="DejaVu Sans"/>
              </a:rPr>
              <a:t>С 09.00 до 17.00</a:t>
            </a:r>
            <a:endParaRPr lang="ru-RU" sz="2000" strike="noStrike" spc="-1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6876" y="2707342"/>
            <a:ext cx="4126866" cy="412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26"/>
            <a:ext cx="5404339" cy="1325563"/>
          </a:xfrm>
        </p:spPr>
        <p:txBody>
          <a:bodyPr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Что по ценам?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4" name="Капля 3"/>
          <p:cNvSpPr/>
          <p:nvPr/>
        </p:nvSpPr>
        <p:spPr>
          <a:xfrm>
            <a:off x="5098076" y="307706"/>
            <a:ext cx="2357801" cy="177384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Медосмотр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8900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рублей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Капля 4"/>
          <p:cNvSpPr/>
          <p:nvPr/>
        </p:nvSpPr>
        <p:spPr>
          <a:xfrm>
            <a:off x="9264715" y="289263"/>
            <a:ext cx="2454335" cy="179228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Дактилоскопия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3300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рублей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Капля 5"/>
          <p:cNvSpPr/>
          <p:nvPr/>
        </p:nvSpPr>
        <p:spPr>
          <a:xfrm>
            <a:off x="9264715" y="4343400"/>
            <a:ext cx="2543354" cy="181121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Медицинская страховка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От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4000 рублей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5527431" y="4404946"/>
            <a:ext cx="2575046" cy="183096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Аппликационный взнос за регистрацию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От 850 рублей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до 1350 рублей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1" y="1122484"/>
            <a:ext cx="4876800" cy="4876800"/>
          </a:xfrm>
          <a:prstGeom prst="rect">
            <a:avLst/>
          </a:prstGeom>
        </p:spPr>
      </p:pic>
      <p:sp>
        <p:nvSpPr>
          <p:cNvPr id="10" name="Капля 9"/>
          <p:cNvSpPr/>
          <p:nvPr/>
        </p:nvSpPr>
        <p:spPr>
          <a:xfrm>
            <a:off x="7110139" y="2177409"/>
            <a:ext cx="2316042" cy="16705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Госпошлина за визу 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6000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руб.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57"/>
          <a:stretch/>
        </p:blipFill>
        <p:spPr>
          <a:xfrm>
            <a:off x="4585188" y="1441141"/>
            <a:ext cx="3162300" cy="25153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Повторим ВАЖНЫЕ сроки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4" name="Семиугольник 3"/>
          <p:cNvSpPr/>
          <p:nvPr/>
        </p:nvSpPr>
        <p:spPr>
          <a:xfrm>
            <a:off x="354106" y="1136772"/>
            <a:ext cx="2631398" cy="248211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7 рабочих дней </a:t>
            </a:r>
            <a:r>
              <a:rPr lang="ru-RU" dirty="0" smtClean="0">
                <a:latin typeface="Impact" panose="020B0806030902050204" pitchFamily="34" charset="0"/>
              </a:rPr>
              <a:t>для подачи документов на регистрацию (при пересечении границы)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5" name="Семиугольник 4"/>
          <p:cNvSpPr/>
          <p:nvPr/>
        </p:nvSpPr>
        <p:spPr>
          <a:xfrm>
            <a:off x="2357717" y="3820342"/>
            <a:ext cx="2855259" cy="269837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Impact" panose="020B0806030902050204" pitchFamily="34" charset="0"/>
              </a:rPr>
              <a:t>30 </a:t>
            </a:r>
            <a:r>
              <a:rPr lang="ru-RU" sz="1600" dirty="0" smtClean="0">
                <a:solidFill>
                  <a:srgbClr val="FF0000"/>
                </a:solidFill>
                <a:latin typeface="Impact" panose="020B0806030902050204" pitchFamily="34" charset="0"/>
              </a:rPr>
              <a:t>календарных дней </a:t>
            </a:r>
            <a:r>
              <a:rPr lang="ru-RU" sz="1600" dirty="0" smtClean="0">
                <a:latin typeface="Impact" panose="020B0806030902050204" pitchFamily="34" charset="0"/>
              </a:rPr>
              <a:t>с момента приезда в Россию для того чтобы сделать медицинский осмотр и пройти Дактилоскопию</a:t>
            </a:r>
            <a:endParaRPr lang="ru-RU" sz="1600" dirty="0">
              <a:latin typeface="Impact" panose="020B0806030902050204" pitchFamily="34" charset="0"/>
            </a:endParaRPr>
          </a:p>
        </p:txBody>
      </p:sp>
      <p:sp>
        <p:nvSpPr>
          <p:cNvPr id="6" name="Семиугольник 5"/>
          <p:cNvSpPr/>
          <p:nvPr/>
        </p:nvSpPr>
        <p:spPr>
          <a:xfrm>
            <a:off x="9047112" y="1136772"/>
            <a:ext cx="2855259" cy="269837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3 рабочих дня</a:t>
            </a:r>
            <a:r>
              <a:rPr lang="ru-RU" dirty="0" smtClean="0">
                <a:latin typeface="Impact" panose="020B0806030902050204" pitchFamily="34" charset="0"/>
              </a:rPr>
              <a:t> на повторную регистрацию, если вы во время обучения выехали в другой город России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8" name="Семиугольник 7"/>
          <p:cNvSpPr/>
          <p:nvPr/>
        </p:nvSpPr>
        <p:spPr>
          <a:xfrm>
            <a:off x="6677672" y="3835149"/>
            <a:ext cx="2855259" cy="269837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Impact" panose="020B0806030902050204" pitchFamily="34" charset="0"/>
              </a:rPr>
              <a:t>ЗА 45 ДНЕЙ </a:t>
            </a:r>
            <a:r>
              <a:rPr lang="ru-RU" sz="1600" dirty="0" smtClean="0">
                <a:latin typeface="Impact" panose="020B0806030902050204" pitchFamily="34" charset="0"/>
              </a:rPr>
              <a:t>ДО ОКОНЧАНИЯ ВИЗЫ ПОДАЕТЕ ДОКУМЕНТЫ НА ПРОДЛЕНИЕ ВИЗЫ</a:t>
            </a:r>
            <a:endParaRPr lang="ru-RU" sz="16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57"/>
          <a:stretch/>
        </p:blipFill>
        <p:spPr>
          <a:xfrm>
            <a:off x="4585188" y="1661437"/>
            <a:ext cx="3162300" cy="25153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Повторим ВАЖНЫЕ сроки для студентов старших курсов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4" name="Семиугольник 3"/>
          <p:cNvSpPr/>
          <p:nvPr/>
        </p:nvSpPr>
        <p:spPr>
          <a:xfrm>
            <a:off x="575830" y="1582615"/>
            <a:ext cx="2753695" cy="249841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7 рабочих дней </a:t>
            </a:r>
            <a:r>
              <a:rPr lang="ru-RU" dirty="0" smtClean="0">
                <a:latin typeface="Impact" panose="020B0806030902050204" pitchFamily="34" charset="0"/>
              </a:rPr>
              <a:t>для подачи документов на регистрацию (при пересечении границы)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5" name="Семиугольник 4"/>
          <p:cNvSpPr/>
          <p:nvPr/>
        </p:nvSpPr>
        <p:spPr>
          <a:xfrm>
            <a:off x="2721607" y="4081025"/>
            <a:ext cx="3019771" cy="259233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30 календарных дней </a:t>
            </a:r>
            <a:r>
              <a:rPr lang="ru-RU" sz="1200" dirty="0" smtClean="0">
                <a:latin typeface="Impact" panose="020B0806030902050204" pitchFamily="34" charset="0"/>
              </a:rPr>
              <a:t>с момента окончания старых медицинских сертификатов, сделать повторный медицинский осмотр и предоставить копии новых сертификатов в кабинет</a:t>
            </a:r>
          </a:p>
          <a:p>
            <a:pPr algn="ctr"/>
            <a:r>
              <a:rPr lang="ru-RU" sz="1200" dirty="0" smtClean="0">
                <a:latin typeface="Impact" panose="020B0806030902050204" pitchFamily="34" charset="0"/>
              </a:rPr>
              <a:t>В-304</a:t>
            </a:r>
            <a:endParaRPr lang="ru-RU" sz="1200" dirty="0">
              <a:latin typeface="Impact" panose="020B0806030902050204" pitchFamily="34" charset="0"/>
            </a:endParaRPr>
          </a:p>
        </p:txBody>
      </p:sp>
      <p:sp>
        <p:nvSpPr>
          <p:cNvPr id="6" name="Семиугольник 5"/>
          <p:cNvSpPr/>
          <p:nvPr/>
        </p:nvSpPr>
        <p:spPr>
          <a:xfrm>
            <a:off x="9003151" y="1690688"/>
            <a:ext cx="2855259" cy="250751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3 рабочих дня</a:t>
            </a:r>
            <a:r>
              <a:rPr lang="ru-RU" dirty="0" smtClean="0">
                <a:latin typeface="Impact" panose="020B0806030902050204" pitchFamily="34" charset="0"/>
              </a:rPr>
              <a:t> на повторную регистрацию, если вы во время обучения выехали в другой город России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8" name="Семиугольник 7"/>
          <p:cNvSpPr/>
          <p:nvPr/>
        </p:nvSpPr>
        <p:spPr>
          <a:xfrm>
            <a:off x="6377269" y="4081024"/>
            <a:ext cx="3019771" cy="259233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F0000"/>
                </a:solidFill>
                <a:latin typeface="Impact" panose="020B0806030902050204" pitchFamily="34" charset="0"/>
              </a:rPr>
              <a:t>ЗА 45 ДНЕЙ </a:t>
            </a:r>
            <a:r>
              <a:rPr lang="ru-RU" sz="1200" dirty="0">
                <a:latin typeface="Impact" panose="020B0806030902050204" pitchFamily="34" charset="0"/>
              </a:rPr>
              <a:t>ДО ОКОНЧАНИЯ ВИЗЫ ПОДАЕТЕ ДОКУМЕНТЫ НА ПРОДЛЕНИЕ ВИЗЫ</a:t>
            </a:r>
          </a:p>
        </p:txBody>
      </p:sp>
    </p:spTree>
    <p:extLst>
      <p:ext uri="{BB962C8B-B14F-4D97-AF65-F5344CB8AC3E}">
        <p14:creationId xmlns:p14="http://schemas.microsoft.com/office/powerpoint/2010/main" val="25245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Ответственность за нарушение сроков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623" y="1690688"/>
            <a:ext cx="3786553" cy="1791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Не вовремя подали документу на регистрации  (нарушили срок)</a:t>
            </a:r>
          </a:p>
          <a:p>
            <a:pPr algn="ctr"/>
            <a:r>
              <a:rPr lang="ru-RU" dirty="0" smtClean="0">
                <a:latin typeface="Impact" panose="020B0806030902050204" pitchFamily="34" charset="0"/>
              </a:rPr>
              <a:t>1-й и 2-й раз: </a:t>
            </a:r>
            <a:r>
              <a:rPr lang="ru-RU" dirty="0" smtClean="0">
                <a:solidFill>
                  <a:srgbClr val="FFC000"/>
                </a:solidFill>
                <a:latin typeface="Impact" panose="020B0806030902050204" pitchFamily="34" charset="0"/>
              </a:rPr>
              <a:t>ШТРАФ 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Impact" panose="020B0806030902050204" pitchFamily="34" charset="0"/>
              </a:rPr>
              <a:t>2000 рублей</a:t>
            </a:r>
          </a:p>
          <a:p>
            <a:pPr algn="ctr"/>
            <a:r>
              <a:rPr lang="ru-RU" dirty="0" smtClean="0">
                <a:latin typeface="Impact" panose="020B0806030902050204" pitchFamily="34" charset="0"/>
              </a:rPr>
              <a:t>3-й раз: </a:t>
            </a:r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ДЕПОРТАЦИЯ</a:t>
            </a:r>
            <a:endParaRPr lang="ru-RU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32884" y="2191886"/>
            <a:ext cx="3704491" cy="2848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Не успели пройти медицинский осмотр и Дактилоскопию в течении </a:t>
            </a:r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30 </a:t>
            </a:r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дней </a:t>
            </a:r>
            <a:r>
              <a:rPr lang="ru-RU" dirty="0" smtClean="0">
                <a:latin typeface="Impact" panose="020B0806030902050204" pitchFamily="34" charset="0"/>
              </a:rPr>
              <a:t>или не успели обновить медицинские сертификаты в течении </a:t>
            </a:r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30 дней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ДЕПОРТАЦИЯ</a:t>
            </a:r>
            <a:endParaRPr lang="ru-RU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38" y="1931376"/>
            <a:ext cx="4062046" cy="40620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48000" y="55417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latin typeface="Impact" panose="020B0806030902050204" pitchFamily="34" charset="0"/>
              </a:rPr>
              <a:t>НАРУШАЕМ?</a:t>
            </a:r>
            <a:endParaRPr lang="ru-RU" sz="3600" dirty="0">
              <a:latin typeface="Impact" panose="020B080603090205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1354" y="3911784"/>
            <a:ext cx="3862753" cy="1791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Не успели  подать документы на продление визы (нарушение срока)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ДЕПОРТАЦИЯ</a:t>
            </a:r>
            <a:endParaRPr lang="ru-RU" sz="2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162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ОФОРМЛЕНИЕ </a:t>
            </a:r>
            <a:r>
              <a:rPr lang="en-US" dirty="0" smtClean="0">
                <a:latin typeface="Impact" panose="020B0806030902050204" pitchFamily="34" charset="0"/>
              </a:rPr>
              <a:t>SIM</a:t>
            </a:r>
            <a:r>
              <a:rPr lang="ru-RU" dirty="0" smtClean="0">
                <a:latin typeface="Impact" panose="020B0806030902050204" pitchFamily="34" charset="0"/>
              </a:rPr>
              <a:t>-КАРТЫ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5020" y="1125416"/>
            <a:ext cx="6989884" cy="1046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Liberation Sans"/>
                <a:cs typeface="Liberation Sans"/>
              </a:rPr>
              <a:t>С 1 января 2025 года иностранные граждане могут оформить сим-карту только по биометрии</a:t>
            </a:r>
            <a:endParaRPr lang="ru-RU" sz="9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5432" y="2999874"/>
            <a:ext cx="3497179" cy="1860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dirty="0" smtClean="0">
                <a:latin typeface="Impact" panose="020B0806030902050204" pitchFamily="34" charset="0"/>
              </a:rPr>
              <a:t>Получаем СНИЛС</a:t>
            </a:r>
          </a:p>
          <a:p>
            <a:pPr algn="ctr"/>
            <a:r>
              <a:rPr lang="ru-RU" dirty="0" smtClean="0">
                <a:latin typeface="Impact" panose="020B0806030902050204" pitchFamily="34" charset="0"/>
              </a:rPr>
              <a:t>Как это сделать?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93894" y="2566737"/>
            <a:ext cx="6304547" cy="866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Подготовить нотариально заверенный перевод паспорта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3894" y="4860758"/>
            <a:ext cx="6304547" cy="866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Обратиться в Социальный фонд РФ или в Многофункциональный центр (Мои Документы)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4651162">
            <a:off x="4561180" y="2851533"/>
            <a:ext cx="401052" cy="844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7746172">
            <a:off x="4538408" y="4676057"/>
            <a:ext cx="401052" cy="794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Адреса Социальн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Arial"/>
                <a:cs typeface="Arial"/>
              </a:rPr>
              <a:t>ого фонда Росс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ии в Севастополе: 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  <a:t>299018, г. Севастополь, ул. Урицкого, д. 2</a:t>
            </a:r>
            <a:endParaRPr lang="ru-RU" dirty="0">
              <a:latin typeface="Arial"/>
              <a:cs typeface="Arial"/>
            </a:endParaRPr>
          </a:p>
          <a:p>
            <a:pPr>
              <a:defRPr/>
            </a:pPr>
            <a:r>
              <a:rPr lang="ru-RU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  <a:t>299008, г. Севастополь, ул. </a:t>
            </a:r>
            <a:r>
              <a:rPr lang="ru-RU" dirty="0" err="1">
                <a:solidFill>
                  <a:srgbClr val="212121"/>
                </a:solidFill>
                <a:latin typeface="Arial"/>
                <a:ea typeface="Open Sans"/>
                <a:cs typeface="Arial"/>
              </a:rPr>
              <a:t>Пожарова</a:t>
            </a:r>
            <a:r>
              <a:rPr lang="ru-RU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  <a:t>, д. 5</a:t>
            </a:r>
            <a:endParaRPr lang="ru-RU" dirty="0">
              <a:latin typeface="Arial"/>
              <a:cs typeface="Arial"/>
            </a:endParaRPr>
          </a:p>
          <a:p>
            <a:pPr>
              <a:defRPr/>
            </a:pPr>
            <a:r>
              <a:rPr lang="ru-RU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  <a:t>299003, г. Севастополь, ул. Киевская, </a:t>
            </a:r>
            <a:r>
              <a:rPr lang="ru-RU" dirty="0" err="1">
                <a:solidFill>
                  <a:srgbClr val="212121"/>
                </a:solidFill>
                <a:latin typeface="Arial"/>
                <a:ea typeface="Open Sans"/>
                <a:cs typeface="Arial"/>
              </a:rPr>
              <a:t>зд</a:t>
            </a:r>
            <a:r>
              <a:rPr lang="ru-RU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  <a:t>. 11</a:t>
            </a:r>
            <a:endParaRPr lang="ru-RU" dirty="0">
              <a:latin typeface="Arial"/>
              <a:cs typeface="Arial"/>
            </a:endParaRPr>
          </a:p>
          <a:p>
            <a:pPr>
              <a:defRPr/>
            </a:pPr>
            <a:r>
              <a:rPr lang="ru-RU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  <a:t>299007, г. Севастополь, ул. Н. Музыки, д. 60а</a:t>
            </a:r>
            <a:endParaRPr lang="ru-RU" dirty="0">
              <a:solidFill>
                <a:srgbClr val="212121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lang="ru-RU" u="sng" dirty="0">
              <a:solidFill>
                <a:srgbClr val="212121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ru-RU" u="sng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  <a:t>График приема: </a:t>
            </a:r>
            <a:endParaRPr lang="ru-RU" dirty="0">
              <a:solidFill>
                <a:srgbClr val="212121"/>
              </a:solidFill>
              <a:latin typeface="Arial"/>
              <a:ea typeface="Open Sans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ru-RU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  <a:t>понедельник - четверг: с 09:00 до 18:00, </a:t>
            </a:r>
          </a:p>
          <a:p>
            <a:pPr marL="0" indent="0">
              <a:buFont typeface="Arial"/>
              <a:buNone/>
              <a:defRPr/>
            </a:pPr>
            <a:r>
              <a:rPr lang="ru-RU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  <a:t>пятница: с 9:00 до 16:45</a:t>
            </a:r>
            <a:endParaRPr lang="ru-RU" dirty="0">
              <a:solidFill>
                <a:srgbClr val="212121"/>
              </a:solidFill>
              <a:latin typeface="Open Sans"/>
              <a:ea typeface="Open Sans"/>
              <a:cs typeface="Open Sans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623" t="3309" r="26064" b="-3309"/>
          <a:stretch/>
        </p:blipFill>
        <p:spPr bwMode="auto">
          <a:xfrm>
            <a:off x="8852168" y="2555739"/>
            <a:ext cx="3219240" cy="253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331" y="414852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Arial"/>
                <a:cs typeface="Arial"/>
              </a:rPr>
              <a:t>Адреса МФЦ «Мои документы»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Arial"/>
                <a:cs typeface="Arial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Arial"/>
                <a:cs typeface="Arial"/>
              </a:rPr>
              <a:t>в Севастополе – Северная сторона: </a:t>
            </a:r>
            <a:r>
              <a:rPr lang="ru-RU" dirty="0">
                <a:latin typeface="Impact" panose="020B0806030902050204" pitchFamily="34" charset="0"/>
              </a:rPr>
              <a:t/>
            </a:r>
            <a:br>
              <a:rPr lang="ru-RU" dirty="0">
                <a:latin typeface="Impact" panose="020B0806030902050204" pitchFamily="34" charset="0"/>
              </a:rPr>
            </a:b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232" y="1846443"/>
            <a:ext cx="6140116" cy="4351338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ru-RU" sz="2400" dirty="0">
                <a:solidFill/>
                <a:latin typeface="Arial"/>
                <a:ea typeface="Arial"/>
                <a:cs typeface="Arial"/>
              </a:rPr>
              <a:t>ул. </a:t>
            </a:r>
            <a:r>
              <a:rPr lang="ru-RU" sz="2400" dirty="0" err="1">
                <a:solidFill/>
                <a:latin typeface="Arial"/>
                <a:ea typeface="Arial"/>
                <a:cs typeface="Arial"/>
              </a:rPr>
              <a:t>Леваневского</a:t>
            </a:r>
            <a:r>
              <a:rPr lang="ru-RU" sz="2400" dirty="0">
                <a:solidFill/>
                <a:latin typeface="Arial"/>
                <a:ea typeface="Arial"/>
                <a:cs typeface="Arial"/>
              </a:rPr>
              <a:t>, 24, Севастополь</a:t>
            </a:r>
            <a:endParaRPr lang="ru-RU" sz="2400" dirty="0">
              <a:solidFill/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lang="ru-RU" sz="2400" dirty="0">
              <a:solidFill/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ru-RU" sz="2400" u="sng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  <a:t>График приёма:</a:t>
            </a:r>
            <a:endParaRPr lang="ru-RU" sz="2400" dirty="0">
              <a:solidFill>
                <a:srgbClr val="212121"/>
              </a:solidFill>
              <a:latin typeface="Arial"/>
              <a:ea typeface="Open Sans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ru-RU" sz="2400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  <a:t>Понедельник: 09:00 - 18:00</a:t>
            </a:r>
            <a:br>
              <a:rPr lang="ru-RU" sz="2400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</a:br>
            <a:r>
              <a:rPr lang="ru-RU" sz="2400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  <a:t>Вторник: 09:00 - 18:00</a:t>
            </a:r>
            <a:br>
              <a:rPr lang="ru-RU" sz="2400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</a:br>
            <a:r>
              <a:rPr lang="ru-RU" sz="2400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  <a:t>Среда: 09:00 - 18:00</a:t>
            </a:r>
            <a:br>
              <a:rPr lang="ru-RU" sz="2400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</a:br>
            <a:r>
              <a:rPr lang="ru-RU" sz="2400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  <a:t>Четверг: 10:00 - 20:00</a:t>
            </a:r>
            <a:br>
              <a:rPr lang="ru-RU" sz="2400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</a:br>
            <a:r>
              <a:rPr lang="ru-RU" sz="2400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  <a:t>Пятница: 09:00 - 18:00</a:t>
            </a:r>
            <a:br>
              <a:rPr lang="ru-RU" sz="2400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</a:br>
            <a:r>
              <a:rPr lang="ru-RU" sz="2400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  <a:t>Суббота: 09:00 - 17:00</a:t>
            </a:r>
            <a:br>
              <a:rPr lang="ru-RU" sz="2400" dirty="0">
                <a:solidFill>
                  <a:srgbClr val="212121"/>
                </a:solidFill>
                <a:latin typeface="Arial"/>
                <a:ea typeface="Open Sans"/>
                <a:cs typeface="Arial"/>
              </a:rPr>
            </a:br>
            <a:r>
              <a:rPr lang="ru-RU" sz="2400" dirty="0" err="1">
                <a:solidFill>
                  <a:srgbClr val="212121"/>
                </a:solidFill>
                <a:latin typeface="Arial"/>
                <a:ea typeface="Open Sans"/>
                <a:cs typeface="Arial"/>
              </a:rPr>
              <a:t>Воскресенье:выходной</a:t>
            </a:r>
            <a:endParaRPr lang="ru-RU" sz="2400" dirty="0">
              <a:solidFill>
                <a:srgbClr val="212121"/>
              </a:solidFill>
              <a:latin typeface="Arial"/>
              <a:ea typeface="Open Sans"/>
              <a:cs typeface="Arial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50366" y="1740415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/>
              </a:rPr>
              <a:t>ул. Умрихина, 1, </a:t>
            </a:r>
            <a:r>
              <a:rPr lang="ru-RU" sz="2800" dirty="0" err="1">
                <a:solidFill/>
              </a:rPr>
              <a:t>Инкерман</a:t>
            </a:r>
            <a:endParaRPr lang="ru-RU" sz="2800" dirty="0">
              <a:solidFill/>
            </a:endParaRPr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u="sng" dirty="0">
                <a:solidFill>
                  <a:srgbClr val="212121"/>
                </a:solidFill>
                <a:ea typeface="Open Sans"/>
              </a:rPr>
              <a:t>График приёма:</a:t>
            </a:r>
            <a:endParaRPr lang="ru-RU" sz="2800" dirty="0">
              <a:solidFill>
                <a:srgbClr val="212121"/>
              </a:solidFill>
              <a:ea typeface="Open Sans"/>
            </a:endParaRPr>
          </a:p>
          <a:p>
            <a:pPr>
              <a:defRPr/>
            </a:pPr>
            <a:r>
              <a:rPr lang="ru-RU" sz="2800" dirty="0">
                <a:solidFill>
                  <a:srgbClr val="212121"/>
                </a:solidFill>
                <a:ea typeface="Open Sans"/>
              </a:rPr>
              <a:t>Понедельник: 09:00 - 18:00</a:t>
            </a:r>
            <a:br>
              <a:rPr lang="ru-RU" sz="2800" dirty="0">
                <a:solidFill>
                  <a:srgbClr val="212121"/>
                </a:solidFill>
                <a:ea typeface="Open Sans"/>
              </a:rPr>
            </a:br>
            <a:r>
              <a:rPr lang="ru-RU" sz="2800" dirty="0">
                <a:solidFill>
                  <a:srgbClr val="212121"/>
                </a:solidFill>
                <a:ea typeface="Open Sans"/>
              </a:rPr>
              <a:t>Вторник: 09:00 - 18:00</a:t>
            </a:r>
            <a:br>
              <a:rPr lang="ru-RU" sz="2800" dirty="0">
                <a:solidFill>
                  <a:srgbClr val="212121"/>
                </a:solidFill>
                <a:ea typeface="Open Sans"/>
              </a:rPr>
            </a:br>
            <a:r>
              <a:rPr lang="ru-RU" sz="2800" dirty="0">
                <a:solidFill>
                  <a:srgbClr val="212121"/>
                </a:solidFill>
                <a:ea typeface="Open Sans"/>
              </a:rPr>
              <a:t>Среда: 09:00 - 18:00</a:t>
            </a:r>
            <a:br>
              <a:rPr lang="ru-RU" sz="2800" dirty="0">
                <a:solidFill>
                  <a:srgbClr val="212121"/>
                </a:solidFill>
                <a:ea typeface="Open Sans"/>
              </a:rPr>
            </a:br>
            <a:r>
              <a:rPr lang="ru-RU" sz="2800" dirty="0">
                <a:solidFill>
                  <a:srgbClr val="212121"/>
                </a:solidFill>
                <a:ea typeface="Open Sans"/>
              </a:rPr>
              <a:t>Четверг: 09:00 - 18:00</a:t>
            </a:r>
            <a:br>
              <a:rPr lang="ru-RU" sz="2800" dirty="0">
                <a:solidFill>
                  <a:srgbClr val="212121"/>
                </a:solidFill>
                <a:ea typeface="Open Sans"/>
              </a:rPr>
            </a:br>
            <a:r>
              <a:rPr lang="ru-RU" sz="2800" dirty="0">
                <a:solidFill>
                  <a:srgbClr val="212121"/>
                </a:solidFill>
                <a:ea typeface="Open Sans"/>
              </a:rPr>
              <a:t>Пятница: 09:00 - 18:00</a:t>
            </a:r>
            <a:br>
              <a:rPr lang="ru-RU" sz="2800" dirty="0">
                <a:solidFill>
                  <a:srgbClr val="212121"/>
                </a:solidFill>
                <a:ea typeface="Open Sans"/>
              </a:rPr>
            </a:br>
            <a:r>
              <a:rPr lang="ru-RU" sz="2800" dirty="0">
                <a:solidFill>
                  <a:srgbClr val="212121"/>
                </a:solidFill>
                <a:ea typeface="Open Sans"/>
              </a:rPr>
              <a:t>Суббота: выходной</a:t>
            </a:r>
            <a:br>
              <a:rPr lang="ru-RU" sz="2800" dirty="0">
                <a:solidFill>
                  <a:srgbClr val="212121"/>
                </a:solidFill>
                <a:ea typeface="Open Sans"/>
              </a:rPr>
            </a:br>
            <a:r>
              <a:rPr lang="ru-RU" sz="2800" dirty="0">
                <a:solidFill>
                  <a:srgbClr val="212121"/>
                </a:solidFill>
                <a:ea typeface="Open Sans"/>
              </a:rPr>
              <a:t>Воскресенье: выходной</a:t>
            </a:r>
            <a:endParaRPr lang="ru-RU" sz="2800" dirty="0">
              <a:solidFill>
                <a:srgbClr val="21212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49852" y="3580614"/>
            <a:ext cx="2800514" cy="190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4379"/>
            <a:ext cx="9144000" cy="12004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Impact" panose="020B0806030902050204" pitchFamily="34" charset="0"/>
              </a:rPr>
              <a:t>Приехав в Россию, у вас появляются следующие обязанности</a:t>
            </a:r>
            <a:endParaRPr lang="ru-RU" sz="4000" dirty="0"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9060" y="1503948"/>
            <a:ext cx="3144253" cy="2502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Миграционный учет (встать на регистрацию по месту пребывания: общежитие или съемная квартира)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6392" y="1503948"/>
            <a:ext cx="3144253" cy="2502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Медицинский осмотр (Медицинское освидетельствование для дальнейшего прохождения обязательной дактилоскопической экспертизы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5631" y="4165601"/>
            <a:ext cx="3011906" cy="24030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Дактилоскопическая экспертиза</a:t>
            </a:r>
          </a:p>
          <a:p>
            <a:pPr algn="ctr"/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459" y="4165601"/>
            <a:ext cx="2997719" cy="24030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Оформление медицинского полиса Добровольного медицинского страхования</a:t>
            </a:r>
          </a:p>
          <a:p>
            <a:pPr algn="ctr"/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01100" y="4165601"/>
            <a:ext cx="2866755" cy="24030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ОФОРМЛЕНИЕ </a:t>
            </a:r>
            <a:r>
              <a:rPr lang="en-US" dirty="0" smtClean="0">
                <a:latin typeface="Impact" panose="020B0806030902050204" pitchFamily="34" charset="0"/>
              </a:rPr>
              <a:t>SIM</a:t>
            </a:r>
            <a:r>
              <a:rPr lang="ru-RU" dirty="0" smtClean="0">
                <a:latin typeface="Impact" panose="020B0806030902050204" pitchFamily="34" charset="0"/>
              </a:rPr>
              <a:t>-карты</a:t>
            </a:r>
          </a:p>
          <a:p>
            <a:pPr algn="ctr"/>
            <a:r>
              <a:rPr lang="ru-RU" dirty="0" smtClean="0">
                <a:latin typeface="Impact" panose="020B0806030902050204" pitchFamily="34" charset="0"/>
              </a:rPr>
              <a:t>(мобильная связь)</a:t>
            </a:r>
            <a:endParaRPr lang="ru-RU" dirty="0">
              <a:latin typeface="Impact" panose="020B080603090205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6"/>
          <a:stretch/>
        </p:blipFill>
        <p:spPr>
          <a:xfrm>
            <a:off x="0" y="3714616"/>
            <a:ext cx="2836830" cy="33318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62623" y="1503948"/>
            <a:ext cx="3104459" cy="2502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ПРОДЛЕНИЕ УЧЕБНОЙ ВИЗЫ</a:t>
            </a:r>
            <a:endParaRPr lang="ru-RU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41981" y="365125"/>
            <a:ext cx="2143125" cy="2143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7305" y="2508250"/>
            <a:ext cx="3609474" cy="170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2. Создаем учетную запись на </a:t>
            </a:r>
            <a:r>
              <a:rPr lang="ru-RU" dirty="0" err="1" smtClean="0">
                <a:latin typeface="Impact" panose="020B0806030902050204" pitchFamily="34" charset="0"/>
              </a:rPr>
              <a:t>Госуслугах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1812" y="850230"/>
            <a:ext cx="3657600" cy="202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Обратиться в удобное отделение банка или МФЦ, вам потребуется: </a:t>
            </a:r>
          </a:p>
          <a:p>
            <a:pPr algn="ctr"/>
            <a:r>
              <a:rPr lang="ru-RU" dirty="0" smtClean="0">
                <a:latin typeface="Impact" panose="020B0806030902050204" pitchFamily="34" charset="0"/>
              </a:rPr>
              <a:t>-Электронная почта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atin typeface="Impact" panose="020B0806030902050204" pitchFamily="34" charset="0"/>
              </a:rPr>
              <a:t>СНИЛС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atin typeface="Impact" panose="020B0806030902050204" pitchFamily="34" charset="0"/>
              </a:rPr>
              <a:t> Паспорт и его нотариально заверенный перевод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17958" y="3631198"/>
            <a:ext cx="3657600" cy="202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Учетная запись будет подтверждена в день </a:t>
            </a:r>
            <a:r>
              <a:rPr lang="ru-RU" dirty="0" err="1" smtClean="0">
                <a:latin typeface="Impact" panose="020B0806030902050204" pitchFamily="34" charset="0"/>
              </a:rPr>
              <a:t>рбращения</a:t>
            </a:r>
            <a:endParaRPr lang="ru-RU" dirty="0">
              <a:latin typeface="Impact" panose="020B080603090205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588042" y="1860882"/>
            <a:ext cx="529390" cy="647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19600" y="3689684"/>
            <a:ext cx="585537" cy="519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4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6064" y="2314074"/>
            <a:ext cx="3657600" cy="202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3. Зарегистрируйте биометрию в отделении банка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5389" y="296779"/>
            <a:ext cx="4596062" cy="2318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Обратитесь в удобное отделение банка, вам понадобятся: 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atin typeface="Impact" panose="020B0806030902050204" pitchFamily="34" charset="0"/>
              </a:rPr>
              <a:t>Электронная почта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atin typeface="Impact" panose="020B0806030902050204" pitchFamily="34" charset="0"/>
              </a:rPr>
              <a:t>СНИЛС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atin typeface="Impact" panose="020B0806030902050204" pitchFamily="34" charset="0"/>
              </a:rPr>
              <a:t>Паспорт и его нотариально заверенный перевод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atin typeface="Impact" panose="020B0806030902050204" pitchFamily="34" charset="0"/>
              </a:rPr>
              <a:t>Подверженная учетная запись на </a:t>
            </a:r>
            <a:r>
              <a:rPr lang="ru-RU" dirty="0" err="1" smtClean="0">
                <a:latin typeface="Impact" panose="020B0806030902050204" pitchFamily="34" charset="0"/>
              </a:rPr>
              <a:t>Госуслугах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25388" y="2811379"/>
            <a:ext cx="4596063" cy="1327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Сотрудник банка сфотографирует вас и запишет ваш голос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25388" y="4335379"/>
            <a:ext cx="4596063" cy="202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Статус биометрии отобразится на </a:t>
            </a:r>
            <a:r>
              <a:rPr lang="ru-RU" dirty="0" err="1" smtClean="0">
                <a:latin typeface="Impact" panose="020B0806030902050204" pitchFamily="34" charset="0"/>
              </a:rPr>
              <a:t>Госуслугах</a:t>
            </a:r>
            <a:endParaRPr lang="ru-RU" dirty="0">
              <a:latin typeface="Impact" panose="020B080603090205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374105" y="1604211"/>
            <a:ext cx="850232" cy="1010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197642" y="3475121"/>
            <a:ext cx="12673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374105" y="4335379"/>
            <a:ext cx="1090863" cy="1010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8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rial"/>
              </a:rPr>
              <a:t>Адреса банков для сдачи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Liberation Sans"/>
                <a:cs typeface="Arial"/>
              </a:rPr>
              <a:t>биометрию в Севастополе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rial"/>
              </a:rPr>
              <a:t>(на данный момент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rial"/>
              </a:rPr>
              <a:t>Сбер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rial"/>
              </a:rPr>
              <a:t> банк)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>
                <a:solidFill>
                  <a:srgbClr val="162136"/>
                </a:solidFill>
                <a:latin typeface="Roboto"/>
                <a:ea typeface="Roboto"/>
                <a:cs typeface="Roboto"/>
              </a:rPr>
              <a:t>г. Севастополь, ул. Руднева, д. 13/31</a:t>
            </a: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>
                <a:solidFill>
                  <a:srgbClr val="162136"/>
                </a:solidFill>
                <a:latin typeface="Roboto"/>
                <a:ea typeface="Roboto"/>
                <a:cs typeface="Roboto"/>
              </a:rPr>
              <a:t>г. Севастополь, просп. Генерала Острякова, д. 80</a:t>
            </a: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>
                <a:solidFill>
                  <a:srgbClr val="162136"/>
                </a:solidFill>
                <a:latin typeface="Roboto"/>
                <a:ea typeface="Roboto"/>
                <a:cs typeface="Roboto"/>
              </a:rPr>
              <a:t>г. Севастополь, просп. Октябрьской Революции, д. 38/12</a:t>
            </a: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>
                <a:solidFill>
                  <a:srgbClr val="162136"/>
                </a:solidFill>
                <a:latin typeface="Roboto"/>
                <a:ea typeface="Roboto"/>
                <a:cs typeface="Roboto"/>
              </a:rPr>
              <a:t>г. Севастополь, ул. Генерала </a:t>
            </a:r>
            <a:r>
              <a:rPr lang="ru-RU" dirty="0" err="1">
                <a:solidFill>
                  <a:srgbClr val="162136"/>
                </a:solidFill>
                <a:latin typeface="Roboto"/>
                <a:ea typeface="Roboto"/>
                <a:cs typeface="Roboto"/>
              </a:rPr>
              <a:t>Хрюкина</a:t>
            </a:r>
            <a:r>
              <a:rPr lang="ru-RU" dirty="0">
                <a:solidFill>
                  <a:srgbClr val="162136"/>
                </a:solidFill>
                <a:latin typeface="Roboto"/>
                <a:ea typeface="Roboto"/>
                <a:cs typeface="Roboto"/>
              </a:rPr>
              <a:t>, д. 2</a:t>
            </a: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>
                <a:solidFill>
                  <a:srgbClr val="162136"/>
                </a:solidFill>
                <a:latin typeface="Roboto"/>
                <a:ea typeface="Roboto"/>
                <a:cs typeface="Roboto"/>
              </a:rPr>
              <a:t>г. Севастополь, ул. Ленина, д. 39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2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5073" y="0"/>
            <a:ext cx="11854632" cy="68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8874" y="215315"/>
            <a:ext cx="2372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ЧАТ С ИНОСТРАННЫМИ </a:t>
            </a:r>
          </a:p>
          <a:p>
            <a:pPr algn="ctr"/>
            <a:r>
              <a:rPr lang="ru-RU" dirty="0" smtClean="0">
                <a:latin typeface="Impact" panose="020B0806030902050204" pitchFamily="34" charset="0"/>
              </a:rPr>
              <a:t>СТУДЕНТАМИ СЕВГУ</a:t>
            </a:r>
            <a:endParaRPr lang="ru-RU" dirty="0"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27" y="861646"/>
            <a:ext cx="2172057" cy="21720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3156823"/>
            <a:ext cx="4112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ГРУППА </a:t>
            </a:r>
          </a:p>
          <a:p>
            <a:pPr algn="ctr"/>
            <a:r>
              <a:rPr lang="ru-RU" dirty="0" smtClean="0">
                <a:latin typeface="Impact" panose="020B0806030902050204" pitchFamily="34" charset="0"/>
              </a:rPr>
              <a:t>МЕЖДУНАРОДНОГО КЛУБА ДРУЖБЫ </a:t>
            </a:r>
          </a:p>
          <a:p>
            <a:pPr algn="ctr"/>
            <a:r>
              <a:rPr lang="ru-RU" dirty="0" smtClean="0">
                <a:latin typeface="Impact" panose="020B0806030902050204" pitchFamily="34" charset="0"/>
              </a:rPr>
              <a:t>ГОРОДА СЕВАСТОПОЛЯ </a:t>
            </a:r>
            <a:r>
              <a:rPr lang="ru-RU" dirty="0" err="1" smtClean="0">
                <a:latin typeface="Impact" panose="020B0806030902050204" pitchFamily="34" charset="0"/>
              </a:rPr>
              <a:t>ВКонтакте</a:t>
            </a:r>
            <a:endParaRPr lang="ru-RU" dirty="0">
              <a:latin typeface="Impact" panose="020B080603090205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27" y="4149406"/>
            <a:ext cx="2358947" cy="23589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35669" y="105508"/>
            <a:ext cx="7957039" cy="66381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Контакты Дирекции международного сотрудничества:</a:t>
            </a:r>
          </a:p>
          <a:p>
            <a:pPr algn="ctr"/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Директор ДМС 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16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Цокур</a:t>
            </a:r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Елизавета Григорьевна</a:t>
            </a:r>
          </a:p>
          <a:p>
            <a:pPr algn="ctr"/>
            <a:r>
              <a:rPr lang="en-US" sz="1600" dirty="0" smtClean="0">
                <a:latin typeface="Impact" panose="020B0806030902050204" pitchFamily="34" charset="0"/>
                <a:hlinkClick r:id="rId4"/>
              </a:rPr>
              <a:t>egtsokur@sevsu.ru</a:t>
            </a:r>
            <a:endParaRPr lang="ru-RU" sz="1600" dirty="0" smtClean="0">
              <a:latin typeface="Impact" panose="020B0806030902050204" pitchFamily="34" charset="0"/>
            </a:endParaRPr>
          </a:p>
          <a:p>
            <a:pPr algn="ctr"/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Заместитель директора ДМС 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16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Барашкин</a:t>
            </a:r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Сергей Владимирович</a:t>
            </a:r>
          </a:p>
          <a:p>
            <a:pPr algn="ctr"/>
            <a:r>
              <a:rPr lang="en-US" sz="1600" dirty="0" smtClean="0">
                <a:latin typeface="Impact" panose="020B0806030902050204" pitchFamily="34" charset="0"/>
                <a:hlinkClick r:id="rId5"/>
              </a:rPr>
              <a:t>svbarashkin@sevsu.ru</a:t>
            </a:r>
            <a:endParaRPr lang="en-US" sz="1600" dirty="0" smtClean="0">
              <a:latin typeface="Impact" panose="020B0806030902050204" pitchFamily="34" charset="0"/>
            </a:endParaRPr>
          </a:p>
          <a:p>
            <a:pPr algn="ctr"/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Директор Центра языкового тестирования ИГ и ЛБГ 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Братцева Карина Максимовна</a:t>
            </a:r>
          </a:p>
          <a:p>
            <a:pPr algn="ctr"/>
            <a:r>
              <a:rPr lang="en-US" sz="1600" dirty="0" smtClean="0">
                <a:latin typeface="Impact" panose="020B0806030902050204" pitchFamily="34" charset="0"/>
                <a:hlinkClick r:id="rId6"/>
              </a:rPr>
              <a:t>kbratseva@sevsu.ru</a:t>
            </a:r>
            <a:endParaRPr lang="en-US" sz="1600" dirty="0" smtClean="0">
              <a:latin typeface="Impact" panose="020B0806030902050204" pitchFamily="34" charset="0"/>
            </a:endParaRPr>
          </a:p>
          <a:p>
            <a:pPr algn="ctr"/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Специалист Центра языкового тестирования ИГ и ЛБГ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Харитонов Владислав</a:t>
            </a:r>
            <a:endParaRPr lang="en-US" sz="16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n-US" sz="1600" dirty="0" smtClean="0">
                <a:latin typeface="Impact" panose="020B0806030902050204" pitchFamily="34" charset="0"/>
                <a:hlinkClick r:id="rId7"/>
              </a:rPr>
              <a:t>vharitonov@sevsu.ru</a:t>
            </a:r>
            <a:endParaRPr lang="ru-RU" sz="1600" dirty="0" smtClean="0">
              <a:latin typeface="Impact" panose="020B0806030902050204" pitchFamily="34" charset="0"/>
            </a:endParaRPr>
          </a:p>
          <a:p>
            <a:pPr algn="ctr"/>
            <a:endParaRPr lang="ru-RU" sz="1600" dirty="0">
              <a:latin typeface="Impact" panose="020B0806030902050204" pitchFamily="34" charset="0"/>
            </a:endParaRP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Специалист Центра развития международных связей и работы с иностранными гражданами</a:t>
            </a:r>
          </a:p>
          <a:p>
            <a:pPr algn="ctr"/>
            <a:r>
              <a:rPr lang="ru-RU" sz="16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Байдалова</a:t>
            </a:r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Инна </a:t>
            </a:r>
            <a:r>
              <a:rPr lang="ru-RU" sz="16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Томасовна</a:t>
            </a:r>
            <a:endParaRPr lang="ru-RU" sz="16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Impact" panose="020B0806030902050204" pitchFamily="34" charset="0"/>
              </a:rPr>
              <a:t>Тел. +7978 280-17-32 </a:t>
            </a:r>
            <a:r>
              <a:rPr lang="en-US" sz="1600" dirty="0" smtClean="0">
                <a:solidFill>
                  <a:srgbClr val="0070C0"/>
                </a:solidFill>
                <a:latin typeface="Impact" panose="020B0806030902050204" pitchFamily="34" charset="0"/>
              </a:rPr>
              <a:t>WhatsApp</a:t>
            </a:r>
          </a:p>
          <a:p>
            <a:pPr algn="ctr"/>
            <a:endParaRPr lang="en-US" sz="1600" dirty="0" smtClean="0"/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610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6538" y="215656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МИГРАЦИОННЫЙ УЧЕТ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8568" y="1406769"/>
            <a:ext cx="7928040" cy="235995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Первичный миграционный учет по месту пребывания осуществляется в течении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7 рабочих дней с момента пересечения границы с Россией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(не считая выходных и праздничных дней)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8568" y="3982915"/>
            <a:ext cx="7848909" cy="27080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Повторная постановка на миграционный учет по месту пребывания осуществляется в течении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 рабочих дней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(не считая выходных и праздничных дней)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07" y="1647525"/>
            <a:ext cx="6629400" cy="368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Чтобы встать на миграционный учет в общежитии: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624" y="2110154"/>
            <a:ext cx="4243754" cy="38774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Как только вы приедете в Севастополь, вам нужно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СРАЗУ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приехать на ул.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Унивреситетская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, д. 33,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каб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. В-304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9307" y="2110153"/>
            <a:ext cx="4211515" cy="38774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Impact" panose="020B0806030902050204" pitchFamily="34" charset="0"/>
              </a:rPr>
              <a:t>Для первичной регистрации вам нужно принести с собой: </a:t>
            </a:r>
          </a:p>
          <a:p>
            <a:pPr marL="285750" indent="-285750" algn="ctr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Миграционную карту</a:t>
            </a:r>
          </a:p>
          <a:p>
            <a:pPr marL="285750" indent="-285750" algn="ctr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Паспорт (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Загран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-паспорт) по котором вы въехали в Россию</a:t>
            </a:r>
          </a:p>
          <a:p>
            <a:pPr marL="285750" indent="-285750" algn="ctr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Копии этих документов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70" y="2819400"/>
            <a:ext cx="725685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Чтобы встать на миграционный учет,  если вы снимаете жилье, вам нужно: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825624"/>
            <a:ext cx="10515600" cy="21924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Как только вы начнете снимать квартиру, собственник квартиры должен будет вас ТАКЖЕ ПОСТАВИТЬ НА МИГРАЦИОННЫЙ УЧЕТ.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Для того, чтобы ваш арендодатель (собственник квартиры) удачно поставил вас на Миграционный учет, вам нужно: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9716" y="4536831"/>
            <a:ext cx="3534508" cy="2048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На сайте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SEVSU.RU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заказать Выписку из приказа о вашем зачислении в Университет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00898" y="4440115"/>
            <a:ext cx="3534508" cy="2048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Приехать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на ул. Университетскую 33, кабинет В-304 (Дирекция международного сотрудничества)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взять Ходатайство о постановке на миграционный учет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804746" y="4018085"/>
            <a:ext cx="536331" cy="518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037992" y="5284178"/>
            <a:ext cx="1899138" cy="712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09" y="0"/>
            <a:ext cx="792441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918" y="110148"/>
            <a:ext cx="10515600" cy="10943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Если вы планируете путешествовать по России вам нужно: 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0387" y="1314694"/>
            <a:ext cx="8484578" cy="1450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За </a:t>
            </a:r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3 дня</a:t>
            </a:r>
            <a:r>
              <a:rPr lang="ru-RU" dirty="0" smtClean="0">
                <a:latin typeface="Impact" panose="020B0806030902050204" pitchFamily="34" charset="0"/>
              </a:rPr>
              <a:t> до планируемой даты отъезда, </a:t>
            </a:r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вы должны приехать в Университет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(</a:t>
            </a:r>
            <a:r>
              <a:rPr lang="ru-RU" dirty="0" err="1" smtClean="0">
                <a:solidFill>
                  <a:srgbClr val="FF0000"/>
                </a:solidFill>
                <a:latin typeface="Impact" panose="020B0806030902050204" pitchFamily="34" charset="0"/>
              </a:rPr>
              <a:t>каб</a:t>
            </a:r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. В-304) </a:t>
            </a:r>
            <a:r>
              <a:rPr lang="ru-RU" dirty="0" smtClean="0">
                <a:latin typeface="Impact" panose="020B0806030902050204" pitchFamily="34" charset="0"/>
              </a:rPr>
              <a:t>и написать заявление с просьбой снять вас с миграционного учета. </a:t>
            </a:r>
          </a:p>
          <a:p>
            <a:pPr algn="ctr"/>
            <a:r>
              <a:rPr lang="ru-RU" dirty="0" smtClean="0">
                <a:latin typeface="Impact" panose="020B0806030902050204" pitchFamily="34" charset="0"/>
              </a:rPr>
              <a:t>Вместе с заявлением вы также отдаете специалистам копии билетов</a:t>
            </a:r>
          </a:p>
          <a:p>
            <a:pPr algn="ctr"/>
            <a:r>
              <a:rPr lang="ru-RU" dirty="0" smtClean="0">
                <a:latin typeface="Impact" panose="020B0806030902050204" pitchFamily="34" charset="0"/>
              </a:rPr>
              <a:t> (туда-обратно).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34961" y="2790754"/>
            <a:ext cx="477715" cy="3839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0387" y="3183670"/>
            <a:ext cx="8484578" cy="1450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Когда вы приезжаете в другой город России, у вас появляется </a:t>
            </a:r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обязанность встать на регистрацию в течении 3-х рабочих дней (гостиница или хостел).</a:t>
            </a:r>
          </a:p>
          <a:p>
            <a:pPr algn="ctr"/>
            <a:r>
              <a:rPr lang="ru-RU" dirty="0" smtClean="0">
                <a:latin typeface="Impact" panose="020B0806030902050204" pitchFamily="34" charset="0"/>
              </a:rPr>
              <a:t>Как только вы встаете на регистрацию в другом городе, вы должны обязательно сохранить уведомление (клеточки)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387" y="5040233"/>
            <a:ext cx="8509490" cy="1629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Когда вы возвращаетесь в Севастополь вы должны </a:t>
            </a:r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обязательно в течении 3 рабочих дней прийти в Университет (</a:t>
            </a:r>
            <a:r>
              <a:rPr lang="ru-RU" dirty="0" err="1" smtClean="0">
                <a:solidFill>
                  <a:srgbClr val="FF0000"/>
                </a:solidFill>
                <a:latin typeface="Impact" panose="020B0806030902050204" pitchFamily="34" charset="0"/>
              </a:rPr>
              <a:t>каб</a:t>
            </a:r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. В-304)</a:t>
            </a:r>
          </a:p>
          <a:p>
            <a:pPr algn="ctr"/>
            <a:r>
              <a:rPr lang="ru-RU" dirty="0" smtClean="0">
                <a:latin typeface="Impact" panose="020B0806030902050204" pitchFamily="34" charset="0"/>
              </a:rPr>
              <a:t> и снова встать на учет в общежитии. 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(С собой принести: сохраненную регистрацию (Клеточки) из другого города, паспорт, миграционную карту, медицинские сертификаты)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34960" y="4679489"/>
            <a:ext cx="477715" cy="3839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8301" y="306853"/>
            <a:ext cx="10959220" cy="17245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ДОКУМЕНТЫ ПОДАЕТЕ ЗА 45 ДНЕЙ ДО ОКОНЧАНИЯ СРОКА ДЕЙСТВИЯ ВИЗЫ!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Необходимые документы для проведения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ПРОДЛЕНИЯ ВИЗЫ</a:t>
            </a:r>
          </a:p>
          <a:p>
            <a:pPr algn="ctr"/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5036" y="2850000"/>
            <a:ext cx="3648556" cy="1433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Паспорт + нотариально заверенный перевод на русский язык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+ действующее уведомление о регистрации (клеточки)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+ миграционная карта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33704" y="2860991"/>
            <a:ext cx="3429536" cy="1405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Сертификаты, полученные после медицинского осмотра (Нарколог, сертификат об отсутствии ВИЧ-инфекции, медицинское заключение)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566538">
            <a:off x="3143447" y="2147562"/>
            <a:ext cx="757659" cy="627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815587" y="2122903"/>
            <a:ext cx="865769" cy="651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616" y="3588064"/>
            <a:ext cx="3248937" cy="324893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437896" y="4374995"/>
            <a:ext cx="5551989" cy="229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КОПИИ: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Все страницы паспорта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Миграционная карта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Уведомление о регистрации (клеточки)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Зеленая карта (дактилоскопия)</a:t>
            </a:r>
          </a:p>
          <a:p>
            <a:pPr marL="285750" indent="-285750" algn="ctr">
              <a:buFontTx/>
              <a:buChar char="-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Сертификаты, полученные после медицинского осмотра (Нарколог, сертификат об отсутствии ВИЧ-инфекции, медицинское заключение)</a:t>
            </a:r>
          </a:p>
          <a:p>
            <a:pPr marL="285750" indent="-285750" algn="ctr">
              <a:buFontTx/>
              <a:buChar char="-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9163699">
            <a:off x="8773456" y="2135143"/>
            <a:ext cx="757659" cy="627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462882" y="2922438"/>
            <a:ext cx="3174639" cy="13312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ГОСПОШЛИНА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6000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руб.</a:t>
            </a:r>
          </a:p>
          <a:p>
            <a:pPr algn="ctr"/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ФОТОГРАФИЯ </a:t>
            </a:r>
            <a:r>
              <a:rPr lang="ru-RU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3Х4 (70% ЛИЦА)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– 1 ШТ.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04729" cy="1325563"/>
          </a:xfrm>
        </p:spPr>
        <p:txBody>
          <a:bodyPr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ДАКТИЛОСКОПИЧЕСКАЯ ЭКСПЕРТИЗА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4" name="12-конечная звезда 3"/>
          <p:cNvSpPr/>
          <p:nvPr/>
        </p:nvSpPr>
        <p:spPr>
          <a:xfrm>
            <a:off x="370972" y="1696915"/>
            <a:ext cx="5616589" cy="4780043"/>
          </a:xfrm>
          <a:prstGeom prst="star12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Все иностранные граждане, которые приехали в Россию учиться должны пройти процедуру Дактилоскопической экспертизы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188124" y="917607"/>
            <a:ext cx="4066674" cy="3387098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СРОК ПРОХОЖДЕНИЯ ДАКТИЛОСКОПИИ</a:t>
            </a:r>
          </a:p>
          <a:p>
            <a:pPr algn="ctr"/>
            <a:r>
              <a:rPr lang="ru-RU" dirty="0" smtClean="0">
                <a:latin typeface="Impact" panose="020B080603090205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30</a:t>
            </a:r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КАЛЕНДАРНЫХ ДНЕЙ</a:t>
            </a:r>
            <a:endParaRPr lang="ru-RU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5797218" y="3896749"/>
            <a:ext cx="3777914" cy="2961251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Impact" panose="020B0806030902050204" pitchFamily="34" charset="0"/>
              </a:rPr>
              <a:t/>
            </a:r>
            <a:br>
              <a:rPr lang="ru-RU" dirty="0">
                <a:latin typeface="Impact" panose="020B0806030902050204" pitchFamily="34" charset="0"/>
              </a:rPr>
            </a:br>
            <a:r>
              <a:rPr lang="ru-RU" dirty="0" smtClean="0">
                <a:latin typeface="Impact" panose="020B0806030902050204" pitchFamily="34" charset="0"/>
              </a:rPr>
              <a:t>Место проведения: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Ул. Паршина, д. 29</a:t>
            </a:r>
            <a:endParaRPr lang="ru-RU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61" y="2342265"/>
            <a:ext cx="4515735" cy="45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402753"/>
            <a:ext cx="10824411" cy="16683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Необходимые документы для проведения Дактилоскопической экспертизы для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СОВЕРШЕНОЛЕТНИХ СТУДЕНТОВ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3182477"/>
            <a:ext cx="3878179" cy="2432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Паспорт + нотариально заверенный перевод на русский язык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+ уведомление о регистрации (клеточки)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+ миграционная карта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67338" y="3226426"/>
            <a:ext cx="3986462" cy="238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Сертификаты, полученные после медицинского осмотра (Нарколог, сертификат об отсутствии ВИЧ-инфекции, медицинское заключение)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566538">
            <a:off x="2854461" y="2204127"/>
            <a:ext cx="1155031" cy="940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893341">
            <a:off x="8232401" y="2156394"/>
            <a:ext cx="1155031" cy="940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97" y="2926976"/>
            <a:ext cx="3931024" cy="39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1323</Words>
  <Application>Microsoft Office PowerPoint</Application>
  <PresentationFormat>Широкоэкранный</PresentationFormat>
  <Paragraphs>195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DejaVu Sans</vt:lpstr>
      <vt:lpstr>Liberation Sans</vt:lpstr>
      <vt:lpstr>Open Sans</vt:lpstr>
      <vt:lpstr>Roboto</vt:lpstr>
      <vt:lpstr>Arial</vt:lpstr>
      <vt:lpstr>Calibri</vt:lpstr>
      <vt:lpstr>Calibri Light</vt:lpstr>
      <vt:lpstr>Impact</vt:lpstr>
      <vt:lpstr>Times New Roman</vt:lpstr>
      <vt:lpstr>Тема Office</vt:lpstr>
      <vt:lpstr>Правила миграционного учета для иностранных студентов Севастопольского государственного университета</vt:lpstr>
      <vt:lpstr>Приехав в Россию, у вас появляются следующие обязанности</vt:lpstr>
      <vt:lpstr>МИГРАЦИОННЫЙ УЧЕТ</vt:lpstr>
      <vt:lpstr>Чтобы встать на миграционный учет в общежитии:</vt:lpstr>
      <vt:lpstr>Чтобы встать на миграционный учет,  если вы снимаете жилье, вам нужно:</vt:lpstr>
      <vt:lpstr>Если вы планируете путешествовать по России вам нужно: </vt:lpstr>
      <vt:lpstr>Презентация PowerPoint</vt:lpstr>
      <vt:lpstr>ДАКТИЛОСКОПИЧЕСКАЯ ЭКСПЕРТИЗА</vt:lpstr>
      <vt:lpstr>Презентация PowerPoint</vt:lpstr>
      <vt:lpstr>Презентация PowerPoint</vt:lpstr>
      <vt:lpstr>Пример медицинских сертификатов</vt:lpstr>
      <vt:lpstr>Контакты для записи в медицинскую организацию и в Управление по вопросам миграции</vt:lpstr>
      <vt:lpstr>Что по ценам?</vt:lpstr>
      <vt:lpstr>Повторим ВАЖНЫЕ сроки</vt:lpstr>
      <vt:lpstr>Повторим ВАЖНЫЕ сроки для студентов старших курсов</vt:lpstr>
      <vt:lpstr>Ответственность за нарушение сроков</vt:lpstr>
      <vt:lpstr>ОФОРМЛЕНИЕ SIM-КАРТЫ</vt:lpstr>
      <vt:lpstr>Адреса Социального фонда России в Севастополе: </vt:lpstr>
      <vt:lpstr>Адреса МФЦ «Мои документы»  в Севастополе – Северная сторона:  </vt:lpstr>
      <vt:lpstr>Презентация PowerPoint</vt:lpstr>
      <vt:lpstr>Презентация PowerPoint</vt:lpstr>
      <vt:lpstr>Адреса банков для сдачи биометрию в Севастополе (на данный момент Сбер банк)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 Братцева</dc:creator>
  <cp:lastModifiedBy>Карина Братцева</cp:lastModifiedBy>
  <cp:revision>47</cp:revision>
  <dcterms:created xsi:type="dcterms:W3CDTF">2025-09-17T09:56:03Z</dcterms:created>
  <dcterms:modified xsi:type="dcterms:W3CDTF">2026-07-23T06:56:23Z</dcterms:modified>
</cp:coreProperties>
</file>